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4" r:id="rId5"/>
    <p:sldId id="298" r:id="rId6"/>
    <p:sldId id="295" r:id="rId7"/>
    <p:sldId id="294" r:id="rId8"/>
    <p:sldId id="307" r:id="rId9"/>
    <p:sldId id="301" r:id="rId10"/>
    <p:sldId id="302" r:id="rId11"/>
    <p:sldId id="284" r:id="rId12"/>
    <p:sldId id="285" r:id="rId13"/>
    <p:sldId id="304" r:id="rId14"/>
    <p:sldId id="286" r:id="rId15"/>
    <p:sldId id="297" r:id="rId16"/>
    <p:sldId id="292" r:id="rId17"/>
    <p:sldId id="290" r:id="rId18"/>
    <p:sldId id="305" r:id="rId19"/>
    <p:sldId id="282" r:id="rId20"/>
  </p:sldIdLst>
  <p:sldSz cx="9144000" cy="5143500" type="screen16x9"/>
  <p:notesSz cx="6797675" cy="9926638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8EF012-E263-532F-71E5-E4F021D6CEB9}" name="Emmanuel FERNANDEZ" initials="EF" userId="S::emmanuel.fernandez@energies-demain.com::3a175373-91a5-4a30-ab7c-871d1d140b46" providerId="AD"/>
  <p188:author id="{47077057-EB28-37E5-27F0-D68770808BAE}" name="Tom SARREBOURSE" initials="TS" userId="S::tom.sarrebourse@pouget-consultants.fr::3bbeff93-fa11-47dc-ae4a-e49951c22f49" providerId="AD"/>
  <p188:author id="{7BACF994-60B7-8F8A-FEE7-E54F96187678}" name="Charles ARQUIN" initials="CA" userId="S::charles.arquin@pouget.onmicrosoft.com::87658c93-f93e-47d2-a098-7feedc68316a" providerId="AD"/>
  <p188:author id="{6F929EC6-462E-0EB6-4F98-DD0BC1D9577F}" name="Julien PARC" initials="JP" userId="S::julien.parc@pouget.onmicrosoft.com::0769f58b-a7af-49d9-9643-bf72f8ce2c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497"/>
    <a:srgbClr val="000000"/>
    <a:srgbClr val="ADCAE9"/>
    <a:srgbClr val="6EA0D8"/>
    <a:srgbClr val="73B0AB"/>
    <a:srgbClr val="0B5E60"/>
    <a:srgbClr val="13A5A9"/>
    <a:srgbClr val="F56E11"/>
    <a:srgbClr val="7FBAB4"/>
    <a:srgbClr val="ADC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45538-A0EA-467C-BEF7-1D1B661D919E}" v="394" dt="2023-05-23T16:14:37.283"/>
    <p1510:client id="{74FB8EBB-4BA3-4C03-9317-E3AB741D2FEF}" v="110" vWet="114" dt="2023-05-23T15:54:01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.sarrebourse\Documents\RC\DPE2021\DPE_2021_FO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.sarrebourse\Documents\RC\DPE2021\DPE_2021_FO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en.parc\AppData\Local\Microsoft\Windows\INetCache\Content.Outlook\CZ76FQ3Q\prix%20de%20ven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41749571374951E-2"/>
          <c:y val="6.3303584616830708E-2"/>
          <c:w val="0.88675782900514666"/>
          <c:h val="0.819593726790737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11-48F6-AD05-4CCE51D15F9A}"/>
              </c:ext>
            </c:extLst>
          </c:dPt>
          <c:dPt>
            <c:idx val="1"/>
            <c:invertIfNegative val="0"/>
            <c:bubble3D val="0"/>
            <c:spPr>
              <a:solidFill>
                <a:srgbClr val="66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11-48F6-AD05-4CCE51D15F9A}"/>
              </c:ext>
            </c:extLst>
          </c:dPt>
          <c:dPt>
            <c:idx val="2"/>
            <c:invertIfNegative val="0"/>
            <c:bubble3D val="0"/>
            <c:spPr>
              <a:solidFill>
                <a:srgbClr val="ADC7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11-48F6-AD05-4CCE51D15F9A}"/>
              </c:ext>
            </c:extLst>
          </c:dPt>
          <c:dPt>
            <c:idx val="3"/>
            <c:invertIfNegative val="0"/>
            <c:bubble3D val="0"/>
            <c:spPr>
              <a:solidFill>
                <a:srgbClr val="F6D9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11-48F6-AD05-4CCE51D15F9A}"/>
              </c:ext>
            </c:extLst>
          </c:dPt>
          <c:dPt>
            <c:idx val="4"/>
            <c:invertIfNegative val="0"/>
            <c:bubble3D val="0"/>
            <c:spPr>
              <a:solidFill>
                <a:srgbClr val="FAC8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611-48F6-AD05-4CCE51D15F9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611-48F6-AD05-4CCE51D15F9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611-48F6-AD05-4CCE51D15F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B5E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étiquette_globale!$F$4:$F$10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étiquette_globale!$P$4:$P$10</c:f>
              <c:numCache>
                <c:formatCode>0%</c:formatCode>
                <c:ptCount val="7"/>
                <c:pt idx="0">
                  <c:v>1.2634448969016009E-2</c:v>
                </c:pt>
                <c:pt idx="1">
                  <c:v>5.7415929828900529E-2</c:v>
                </c:pt>
                <c:pt idx="2">
                  <c:v>0.37296578305022865</c:v>
                </c:pt>
                <c:pt idx="3">
                  <c:v>0.37329776490090599</c:v>
                </c:pt>
                <c:pt idx="4">
                  <c:v>0.13107909559605097</c:v>
                </c:pt>
                <c:pt idx="5">
                  <c:v>4.187387928521584E-2</c:v>
                </c:pt>
                <c:pt idx="6">
                  <c:v>1.0733098369682033E-2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étiquette_globale!#REF!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E-F611-48F6-AD05-4CCE51D15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4833983"/>
        <c:axId val="1484833151"/>
      </c:barChart>
      <c:catAx>
        <c:axId val="148483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B5E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4833151"/>
        <c:crosses val="autoZero"/>
        <c:auto val="1"/>
        <c:lblAlgn val="ctr"/>
        <c:lblOffset val="100"/>
        <c:noMultiLvlLbl val="0"/>
      </c:catAx>
      <c:valAx>
        <c:axId val="1484833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B5E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483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B5E60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104892806318603E-2"/>
          <c:y val="8.0953501282391538E-2"/>
          <c:w val="0.59523895849503783"/>
          <c:h val="0.74832095368671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étiquette_globale!$I$3</c:f>
              <c:strCache>
                <c:ptCount val="1"/>
                <c:pt idx="0">
                  <c:v>Parc des adhérents FOPH chauffé au RCU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étiquette_globale!$F$4:$F$10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étiquette_globale!$I$4:$I$10</c:f>
              <c:numCache>
                <c:formatCode>0%</c:formatCode>
                <c:ptCount val="7"/>
                <c:pt idx="0">
                  <c:v>1.3676085458304617E-2</c:v>
                </c:pt>
                <c:pt idx="1">
                  <c:v>8.8330806340454857E-2</c:v>
                </c:pt>
                <c:pt idx="2">
                  <c:v>0.39335354927636113</c:v>
                </c:pt>
                <c:pt idx="3">
                  <c:v>0.39635286009648518</c:v>
                </c:pt>
                <c:pt idx="4">
                  <c:v>8.0049620951068226E-2</c:v>
                </c:pt>
                <c:pt idx="5">
                  <c:v>2.3126119917298415E-2</c:v>
                </c:pt>
                <c:pt idx="6">
                  <c:v>5.1109579600275672E-3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D-45B1-8A5C-76F24DB14E71}"/>
            </c:ext>
          </c:extLst>
        </c:ser>
        <c:ser>
          <c:idx val="1"/>
          <c:order val="1"/>
          <c:tx>
            <c:strRef>
              <c:f>étiquette_globale!$J$3</c:f>
              <c:strCache>
                <c:ptCount val="1"/>
                <c:pt idx="0">
                  <c:v>Parc des adhérents FOPH non chauffé au RCU</c:v>
                </c:pt>
              </c:strCache>
            </c:strRef>
          </c:tx>
          <c:spPr>
            <a:solidFill>
              <a:srgbClr val="0B5E60"/>
            </a:solidFill>
            <a:ln>
              <a:solidFill>
                <a:srgbClr val="0B5E60"/>
              </a:solidFill>
            </a:ln>
            <a:effectLst/>
          </c:spPr>
          <c:invertIfNegative val="0"/>
          <c:cat>
            <c:strRef>
              <c:f>étiquette_globale!$F$4:$F$10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étiquette_globale!$J$4:$J$10</c:f>
              <c:numCache>
                <c:formatCode>0%</c:formatCode>
                <c:ptCount val="7"/>
                <c:pt idx="0">
                  <c:v>1.2254985649123583E-2</c:v>
                </c:pt>
                <c:pt idx="1">
                  <c:v>4.6153784353226389E-2</c:v>
                </c:pt>
                <c:pt idx="2">
                  <c:v>0.36553861480399857</c:v>
                </c:pt>
                <c:pt idx="3">
                  <c:v>0.36489890113863005</c:v>
                </c:pt>
                <c:pt idx="4">
                  <c:v>0.14966889545451806</c:v>
                </c:pt>
                <c:pt idx="5">
                  <c:v>4.8703600674059357E-2</c:v>
                </c:pt>
                <c:pt idx="6">
                  <c:v>1.2781217926443975E-2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CD-45B1-8A5C-76F24DB14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2557376"/>
        <c:axId val="1952566528"/>
      </c:barChart>
      <c:catAx>
        <c:axId val="19525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52566528"/>
        <c:crosses val="autoZero"/>
        <c:auto val="1"/>
        <c:lblAlgn val="ctr"/>
        <c:lblOffset val="100"/>
        <c:noMultiLvlLbl val="0"/>
      </c:catAx>
      <c:valAx>
        <c:axId val="195256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5255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458963752272608"/>
          <c:y val="0.15164497282813402"/>
          <c:w val="0.26248104270716105"/>
          <c:h val="0.60839714385385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0963683126924"/>
          <c:y val="0.21495548177025431"/>
          <c:w val="0.86186223604600543"/>
          <c:h val="0.628080288762503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R1</c:v>
                </c:pt>
              </c:strCache>
            </c:strRef>
          </c:tx>
          <c:spPr>
            <a:solidFill>
              <a:srgbClr val="0B5E60"/>
            </a:solidFill>
            <a:ln>
              <a:noFill/>
            </a:ln>
            <a:effectLst/>
          </c:spPr>
          <c:invertIfNegative val="0"/>
          <c:cat>
            <c:strRef>
              <c:f>Feuil1!$A$2:$A$7</c:f>
              <c:strCache>
                <c:ptCount val="6"/>
                <c:pt idx="0">
                  <c:v>Paris</c:v>
                </c:pt>
                <c:pt idx="1">
                  <c:v>Lyon</c:v>
                </c:pt>
                <c:pt idx="2">
                  <c:v>Grenoble</c:v>
                </c:pt>
                <c:pt idx="3">
                  <c:v>Saint-Denis </c:v>
                </c:pt>
                <c:pt idx="4">
                  <c:v>Toulouse</c:v>
                </c:pt>
                <c:pt idx="5">
                  <c:v>Turet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55.5</c:v>
                </c:pt>
                <c:pt idx="1">
                  <c:v>47.2</c:v>
                </c:pt>
                <c:pt idx="2">
                  <c:v>44.5</c:v>
                </c:pt>
                <c:pt idx="3">
                  <c:v>40</c:v>
                </c:pt>
                <c:pt idx="4">
                  <c:v>30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D-475B-8FA7-8F1CAC1E24E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R2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Feuil1!$A$2:$A$7</c:f>
              <c:strCache>
                <c:ptCount val="6"/>
                <c:pt idx="0">
                  <c:v>Paris</c:v>
                </c:pt>
                <c:pt idx="1">
                  <c:v>Lyon</c:v>
                </c:pt>
                <c:pt idx="2">
                  <c:v>Grenoble</c:v>
                </c:pt>
                <c:pt idx="3">
                  <c:v>Saint-Denis </c:v>
                </c:pt>
                <c:pt idx="4">
                  <c:v>Toulouse</c:v>
                </c:pt>
                <c:pt idx="5">
                  <c:v>Turet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30</c:v>
                </c:pt>
                <c:pt idx="1">
                  <c:v>42.6</c:v>
                </c:pt>
                <c:pt idx="2">
                  <c:v>34</c:v>
                </c:pt>
                <c:pt idx="3">
                  <c:v>32</c:v>
                </c:pt>
                <c:pt idx="4">
                  <c:v>20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ED-475B-8FA7-8F1CAC1E2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7636943"/>
        <c:axId val="547632367"/>
      </c:barChart>
      <c:lineChart>
        <c:grouping val="standard"/>
        <c:varyColors val="0"/>
        <c:ser>
          <c:idx val="2"/>
          <c:order val="2"/>
          <c:tx>
            <c:strRef>
              <c:f>Feuil1!$D$1</c:f>
              <c:strCache>
                <c:ptCount val="1"/>
                <c:pt idx="0">
                  <c:v>   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Paris</c:v>
                </c:pt>
                <c:pt idx="1">
                  <c:v>Lyon</c:v>
                </c:pt>
                <c:pt idx="2">
                  <c:v>Grenoble</c:v>
                </c:pt>
                <c:pt idx="3">
                  <c:v>Saint-Denis </c:v>
                </c:pt>
                <c:pt idx="4">
                  <c:v>Toulouse</c:v>
                </c:pt>
                <c:pt idx="5">
                  <c:v>Turet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  <c:pt idx="0">
                  <c:v>85.5</c:v>
                </c:pt>
                <c:pt idx="1">
                  <c:v>89.800000000000011</c:v>
                </c:pt>
                <c:pt idx="2">
                  <c:v>78.5</c:v>
                </c:pt>
                <c:pt idx="3">
                  <c:v>72</c:v>
                </c:pt>
                <c:pt idx="4">
                  <c:v>50</c:v>
                </c:pt>
                <c:pt idx="5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56-4918-BA98-5768E5C02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7636943"/>
        <c:axId val="547632367"/>
      </c:lineChart>
      <c:catAx>
        <c:axId val="547636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547632367"/>
        <c:crosses val="autoZero"/>
        <c:auto val="1"/>
        <c:lblAlgn val="ctr"/>
        <c:lblOffset val="100"/>
        <c:noMultiLvlLbl val="0"/>
      </c:catAx>
      <c:valAx>
        <c:axId val="547632367"/>
        <c:scaling>
          <c:orientation val="minMax"/>
          <c:max val="120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800" b="1">
                    <a:latin typeface="Arial" panose="020B0604020202020204" pitchFamily="34" charset="0"/>
                    <a:cs typeface="Arial" panose="020B0604020202020204" pitchFamily="34" charset="0"/>
                  </a:rPr>
                  <a:t>Prix moyen de la chaleur</a:t>
                </a:r>
                <a:r>
                  <a:rPr lang="fr-FR" sz="800" b="1" baseline="0">
                    <a:latin typeface="Arial" panose="020B0604020202020204" pitchFamily="34" charset="0"/>
                    <a:cs typeface="Arial" panose="020B0604020202020204" pitchFamily="34" charset="0"/>
                  </a:rPr>
                  <a:t> 2020 - 2022</a:t>
                </a:r>
                <a:r>
                  <a:rPr lang="fr-FR" sz="800" b="1">
                    <a:latin typeface="Arial" panose="020B0604020202020204" pitchFamily="34" charset="0"/>
                    <a:cs typeface="Arial" panose="020B0604020202020204" pitchFamily="34" charset="0"/>
                  </a:rPr>
                  <a:t> (en €HT/MWh)</a:t>
                </a:r>
              </a:p>
            </c:rich>
          </c:tx>
          <c:layout>
            <c:manualLayout>
              <c:xMode val="edge"/>
              <c:yMode val="edge"/>
              <c:x val="1.6273669853153913E-2"/>
              <c:y val="0.15405959056460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crossAx val="54763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GAZ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C8C01A6E-9F5F-4297-9D05-B2D11431E7B8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27D-41BD-806A-30A5ACFCD4F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594FFE-1362-4C34-9E89-5A43E2820CC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27D-41BD-806A-30A5ACFCD4F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9572F0A-7B9A-4C97-BDC3-E7965061CA4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27D-41BD-806A-30A5ACFCD4F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C9F0875-4371-4575-B996-3847DB590358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27D-41BD-806A-30A5ACFCD4F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CCFC60C-5560-4274-AEAF-B53F21739188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27D-41BD-806A-30A5ACFCD4F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5DF7179-DD98-42D4-BFB5-16276D5FF20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27D-41BD-806A-30A5ACFCD4F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760B5CB-D99D-4D5A-B11D-71A48E5B302C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27D-41BD-806A-30A5ACFCD4F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2CEB26E-AB0A-4AE3-BD10-B8E320A5B99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27D-41BD-806A-30A5ACFCD4F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FBF73C9-63D0-4740-820E-6CA57469FA94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27D-41BD-806A-30A5ACFCD4F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3459C96-3FC8-487F-9DC9-88227FFBD5D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27D-41BD-806A-30A5ACFCD4F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DFDB120-FEEA-420A-B026-D8EAE765ADEB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627D-41BD-806A-30A5ACFCD4F6}"/>
                </c:ext>
              </c:extLst>
            </c:dLbl>
            <c:dLbl>
              <c:idx val="11"/>
              <c:layout>
                <c:manualLayout>
                  <c:x val="-8.0929373401775594E-3"/>
                  <c:y val="-2.1081161956753979E-2"/>
                </c:manualLayout>
              </c:layout>
              <c:tx>
                <c:rich>
                  <a:bodyPr/>
                  <a:lstStyle/>
                  <a:p>
                    <a:fld id="{65B73829-15AD-45C3-BCB8-85F29408A068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58364800422209E-2"/>
                      <c:h val="7.622597344048223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627D-41BD-806A-30A5ACFCD4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53</c:v>
                </c:pt>
                <c:pt idx="1">
                  <c:v>58</c:v>
                </c:pt>
                <c:pt idx="2">
                  <c:v>59</c:v>
                </c:pt>
                <c:pt idx="3">
                  <c:v>62</c:v>
                </c:pt>
                <c:pt idx="4">
                  <c:v>59</c:v>
                </c:pt>
                <c:pt idx="5">
                  <c:v>55</c:v>
                </c:pt>
                <c:pt idx="6">
                  <c:v>55</c:v>
                </c:pt>
                <c:pt idx="7">
                  <c:v>59</c:v>
                </c:pt>
                <c:pt idx="8">
                  <c:v>61</c:v>
                </c:pt>
                <c:pt idx="9">
                  <c:v>57</c:v>
                </c:pt>
                <c:pt idx="10">
                  <c:v>60</c:v>
                </c:pt>
                <c:pt idx="11">
                  <c:v>81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Feuil1!$C$18:$C$29</c15:f>
                <c15:dlblRangeCache>
                  <c:ptCount val="12"/>
                  <c:pt idx="0">
                    <c:v> 53 </c:v>
                  </c:pt>
                  <c:pt idx="11">
                    <c:v> 81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627D-41BD-806A-30A5ACFCD4F6}"/>
            </c:ext>
          </c:extLst>
        </c:ser>
        <c:ser>
          <c:idx val="2"/>
          <c:order val="1"/>
          <c:tx>
            <c:v>RCU - &lt; 50 % ENR&amp;R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7B3B81C6-CDF6-45D9-BFBB-9A9100FEF6D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27D-41BD-806A-30A5ACFCD4F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E05A7C9-98B4-4174-AB58-825ADFABBCC7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627D-41BD-806A-30A5ACFCD4F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E9B7CD4-2BF2-4398-9E52-9B9FADE03723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627D-41BD-806A-30A5ACFCD4F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8990AE3-C453-44BA-B58E-5E8F5922F3D2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627D-41BD-806A-30A5ACFCD4F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0A49D7A-26BB-4AFC-8E49-7D48AEB5E16B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627D-41BD-806A-30A5ACFCD4F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816A8A4-22C9-4341-8055-5D2291687980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627D-41BD-806A-30A5ACFCD4F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8A19BCF-B191-4C0B-B2BF-508BC40FDDD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627D-41BD-806A-30A5ACFCD4F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3574627-D6E0-468C-A952-2C81264E1664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627D-41BD-806A-30A5ACFCD4F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374FA76-6BF6-43BD-964A-CCA0DF2123B5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627D-41BD-806A-30A5ACFCD4F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7E6DBE1-1A72-4423-82A9-8B720F9699FA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627D-41BD-806A-30A5ACFCD4F6}"/>
                </c:ext>
              </c:extLst>
            </c:dLbl>
            <c:dLbl>
              <c:idx val="10"/>
              <c:layout>
                <c:manualLayout>
                  <c:x val="-2.4879712995017622E-2"/>
                  <c:y val="-4.7907928580076718E-2"/>
                </c:manualLayout>
              </c:layout>
              <c:tx>
                <c:rich>
                  <a:bodyPr/>
                  <a:lstStyle/>
                  <a:p>
                    <a:fld id="{DE0E5CE2-2710-438E-982F-B62A1D035817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627D-41BD-806A-30A5ACFCD4F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627D-41BD-806A-30A5ACFCD4F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627D-41BD-806A-30A5ACFCD4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Feuil1!$G$2:$G$14</c:f>
              <c:numCache>
                <c:formatCode>General</c:formatCode>
                <c:ptCount val="13"/>
                <c:pt idx="0">
                  <c:v>76.63515000000001</c:v>
                </c:pt>
                <c:pt idx="1">
                  <c:v>78.174450000000007</c:v>
                </c:pt>
                <c:pt idx="2">
                  <c:v>78.394350000000003</c:v>
                </c:pt>
                <c:pt idx="3">
                  <c:v>81.802800000000019</c:v>
                </c:pt>
                <c:pt idx="4">
                  <c:v>77.954550000000012</c:v>
                </c:pt>
                <c:pt idx="5">
                  <c:v>74.106300000000005</c:v>
                </c:pt>
                <c:pt idx="6">
                  <c:v>70.368000000000009</c:v>
                </c:pt>
                <c:pt idx="7">
                  <c:v>81.802800000000019</c:v>
                </c:pt>
                <c:pt idx="8">
                  <c:v>83.452050000000014</c:v>
                </c:pt>
                <c:pt idx="9">
                  <c:v>78.834149999999994</c:v>
                </c:pt>
                <c:pt idx="10">
                  <c:v>96.756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Feuil1!$D$18:$D$29</c15:f>
                <c15:dlblRangeCache>
                  <c:ptCount val="12"/>
                  <c:pt idx="0">
                    <c:v> 77 </c:v>
                  </c:pt>
                  <c:pt idx="10">
                    <c:v> 97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627D-41BD-806A-30A5ACFCD4F6}"/>
            </c:ext>
          </c:extLst>
        </c:ser>
        <c:ser>
          <c:idx val="1"/>
          <c:order val="2"/>
          <c:tx>
            <c:v>RCU - &gt; 50% ENR&amp;R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883859739509049E-2"/>
                  <c:y val="-4.2103480972750594E-2"/>
                </c:manualLayout>
              </c:layout>
              <c:tx>
                <c:rich>
                  <a:bodyPr/>
                  <a:lstStyle/>
                  <a:p>
                    <a:fld id="{935FAE44-4935-4B0D-9611-185B68508D9D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627D-41BD-806A-30A5ACFCD4F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733BE1-8B90-443A-96DF-C1EAF6B25F2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627D-41BD-806A-30A5ACFCD4F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85EE1AF-D1BD-4C8B-83D4-E74103428188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627D-41BD-806A-30A5ACFCD4F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CF6B508-2AF0-4782-BEDD-9AEF5BCFE46D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627D-41BD-806A-30A5ACFCD4F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442E70B-928D-40FF-B527-53E7C584FA1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627D-41BD-806A-30A5ACFCD4F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070442-13D1-4A34-9E79-8B34E2550C52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627D-41BD-806A-30A5ACFCD4F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53D9C90-6730-4EE2-8526-784062809DE7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627D-41BD-806A-30A5ACFCD4F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F50C848-C064-4118-92DE-B02C3FA7CDF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627D-41BD-806A-30A5ACFCD4F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821C485-6F0C-4C82-8FDD-4DD2355D042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627D-41BD-806A-30A5ACFCD4F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7C570B2-3123-4ACA-9D13-FC6842CD2C34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627D-41BD-806A-30A5ACFCD4F6}"/>
                </c:ext>
              </c:extLst>
            </c:dLbl>
            <c:dLbl>
              <c:idx val="10"/>
              <c:layout>
                <c:manualLayout>
                  <c:x val="-2.2101896821457634E-2"/>
                  <c:y val="-3.5406784282419612E-2"/>
                </c:manualLayout>
              </c:layout>
              <c:tx>
                <c:rich>
                  <a:bodyPr/>
                  <a:lstStyle/>
                  <a:p>
                    <a:fld id="{57C4254D-FE4E-4E71-8CD3-81E3D16F21CD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627D-41BD-806A-30A5ACFCD4F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fr-F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627D-41BD-806A-30A5ACFCD4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Feuil1!$H$2:$H$13</c:f>
              <c:numCache>
                <c:formatCode>General</c:formatCode>
                <c:ptCount val="12"/>
                <c:pt idx="0">
                  <c:v>61.425000000000004</c:v>
                </c:pt>
                <c:pt idx="1">
                  <c:v>63.525000000000006</c:v>
                </c:pt>
                <c:pt idx="2">
                  <c:v>64.89</c:v>
                </c:pt>
                <c:pt idx="3">
                  <c:v>73.290000000000006</c:v>
                </c:pt>
                <c:pt idx="4">
                  <c:v>68.88</c:v>
                </c:pt>
                <c:pt idx="5">
                  <c:v>71.400000000000006</c:v>
                </c:pt>
                <c:pt idx="6">
                  <c:v>75.285000000000011</c:v>
                </c:pt>
                <c:pt idx="7">
                  <c:v>77.174999999999997</c:v>
                </c:pt>
                <c:pt idx="8">
                  <c:v>78.015000000000001</c:v>
                </c:pt>
                <c:pt idx="9">
                  <c:v>77.7</c:v>
                </c:pt>
                <c:pt idx="10">
                  <c:v>78.960000000000008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Feuil1!$E$18:$E$29</c15:f>
                <c15:dlblRangeCache>
                  <c:ptCount val="12"/>
                  <c:pt idx="0">
                    <c:v> 61 </c:v>
                  </c:pt>
                  <c:pt idx="10">
                    <c:v> 79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7-627D-41BD-806A-30A5ACFCD4F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95547279"/>
        <c:axId val="1495547759"/>
      </c:lineChart>
      <c:catAx>
        <c:axId val="149554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495547759"/>
        <c:crosses val="autoZero"/>
        <c:auto val="1"/>
        <c:lblAlgn val="ctr"/>
        <c:lblOffset val="100"/>
        <c:noMultiLvlLbl val="0"/>
      </c:catAx>
      <c:valAx>
        <c:axId val="1495547759"/>
        <c:scaling>
          <c:orientation val="minMax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FR" sz="900" b="1">
                    <a:solidFill>
                      <a:srgbClr val="000000"/>
                    </a:solidFill>
                  </a:rPr>
                  <a:t>Prix moyen €TTC/MWh</a:t>
                </a:r>
              </a:p>
            </c:rich>
          </c:tx>
          <c:layout>
            <c:manualLayout>
              <c:xMode val="edge"/>
              <c:yMode val="edge"/>
              <c:x val="1.5958683345794509E-2"/>
              <c:y val="0.16082033099486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crossAx val="1495547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255979794045016E-2"/>
          <c:y val="5.5555555555555552E-2"/>
          <c:w val="0.95565295518374471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FR" sz="1600">
                <a:solidFill>
                  <a:srgbClr val="000000"/>
                </a:solidFill>
              </a:rPr>
              <a:t>2,1 millions de logements appartenant à des adhérents à la FOPH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1.6092902188115078E-2"/>
          <c:y val="0.14849788129739452"/>
          <c:w val="0.60726428507299846"/>
          <c:h val="0.80440811612478991"/>
        </c:manualLayout>
      </c:layout>
      <c:ofPieChart>
        <c:ofPieType val="bar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2,1 millions de logements apparenant à des adhérents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32-4D4D-A1A5-62AA7E2342D8}"/>
              </c:ext>
            </c:extLst>
          </c:dPt>
          <c:dPt>
            <c:idx val="1"/>
            <c:bubble3D val="0"/>
            <c:spPr>
              <a:solidFill>
                <a:srgbClr val="73B0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32-4D4D-A1A5-62AA7E2342D8}"/>
              </c:ext>
            </c:extLst>
          </c:dPt>
          <c:dPt>
            <c:idx val="2"/>
            <c:bubble3D val="0"/>
            <c:spPr>
              <a:solidFill>
                <a:srgbClr val="1194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132-4D4D-A1A5-62AA7E2342D8}"/>
              </c:ext>
            </c:extLst>
          </c:dPt>
          <c:dPt>
            <c:idx val="3"/>
            <c:bubble3D val="0"/>
            <c:spPr>
              <a:solidFill>
                <a:schemeClr val="accent3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32-4D4D-A1A5-62AA7E2342D8}"/>
              </c:ext>
            </c:extLst>
          </c:dPt>
          <c:dPt>
            <c:idx val="4"/>
            <c:bubble3D val="0"/>
            <c:explosion val="13"/>
            <c:spPr>
              <a:solidFill>
                <a:srgbClr val="0B5E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132-4D4D-A1A5-62AA7E2342D8}"/>
              </c:ext>
            </c:extLst>
          </c:dPt>
          <c:dLbls>
            <c:dLbl>
              <c:idx val="1"/>
              <c:layout>
                <c:manualLayout>
                  <c:x val="-9.8955228475194071E-2"/>
                  <c:y val="1.1962443578710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32-4D4D-A1A5-62AA7E2342D8}"/>
                </c:ext>
              </c:extLst>
            </c:dLbl>
            <c:dLbl>
              <c:idx val="2"/>
              <c:layout>
                <c:manualLayout>
                  <c:x val="-9.8955228475194071E-2"/>
                  <c:y val="-1.19624435787111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32-4D4D-A1A5-62AA7E2342D8}"/>
                </c:ext>
              </c:extLst>
            </c:dLbl>
            <c:dLbl>
              <c:idx val="3"/>
              <c:layout>
                <c:manualLayout>
                  <c:x val="8.3653699874297355E-2"/>
                  <c:y val="0.134587851432102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32-4D4D-A1A5-62AA7E2342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Déjà raccordés aux réseaux de chaleur</c:v>
                </c:pt>
                <c:pt idx="1">
                  <c:v>Raccordable à un réseau de chaleur existant</c:v>
                </c:pt>
                <c:pt idx="2">
                  <c:v>Raccordable dans le contexte d’une création ou d’une extension d’un réseau de chaleur</c:v>
                </c:pt>
                <c:pt idx="3">
                  <c:v>Autres logements</c:v>
                </c:pt>
              </c:strCache>
            </c:strRef>
          </c:cat>
          <c:val>
            <c:numRef>
              <c:f>Feuil1!$B$2:$B$5</c:f>
              <c:numCache>
                <c:formatCode>#,##0</c:formatCode>
                <c:ptCount val="4"/>
                <c:pt idx="0">
                  <c:v>408000</c:v>
                </c:pt>
                <c:pt idx="1">
                  <c:v>200000</c:v>
                </c:pt>
                <c:pt idx="2">
                  <c:v>160000</c:v>
                </c:pt>
                <c:pt idx="3">
                  <c:v>1412000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2-4D4D-A1A5-62AA7E2342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cust"/>
        <c:custSplit>
          <c:secondPiePt val="1"/>
          <c:secondPiePt val="2"/>
        </c:custSplit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24100409793452"/>
          <c:y val="0.14871326807679075"/>
          <c:w val="0.32348574498055016"/>
          <c:h val="0.85128673192320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1C10768-E468-8448-B636-BF6B73E03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F0B101-4527-7245-992D-02B5EA0A16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BD9B-9D96-0845-BA50-8363B4268EAB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0E5B78-7315-DB4D-9C5A-104D5352BB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746743-6B97-174E-AD9C-F78F145201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27AD3-B8CE-DF43-89EE-8E4E4A846E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83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B42BB-0161-4D93-A43B-BC1E8043C970}" type="datetimeFigureOut">
              <a:rPr lang="fr-FR" smtClean="0"/>
              <a:t>25/05/2023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E0DAB-4BE0-4CC9-B760-A78654297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22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401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957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86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882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31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38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53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4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59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95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30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074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Manque de mode de financement quand on sort de ces dispositifs.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918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Manque de mode de financement quand on sort de ces dispositifs.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25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3F8915-9A06-487A-AA45-F32FF371AD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500" y="1732625"/>
            <a:ext cx="4194500" cy="136732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3200" b="1" cap="none" baseline="0">
                <a:solidFill>
                  <a:srgbClr val="0B5E60"/>
                </a:solidFill>
                <a:latin typeface="+mj-lt"/>
              </a:defRPr>
            </a:lvl1pPr>
          </a:lstStyle>
          <a:p>
            <a:r>
              <a:rPr lang="fr-FR"/>
              <a:t>Titre de la présentation sur une </a:t>
            </a:r>
            <a:br>
              <a:rPr lang="fr-FR"/>
            </a:br>
            <a:r>
              <a:rPr lang="fr-FR"/>
              <a:t>à trois lignes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017932-A2E5-471A-A9AD-1BA2A8B68D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499" y="3369311"/>
            <a:ext cx="4194500" cy="773108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Sous-titre (facultatif)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CADAD5-FE4D-4437-A77D-E84C6353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6213" y="5115713"/>
            <a:ext cx="13500" cy="13500"/>
          </a:xfrm>
        </p:spPr>
        <p:txBody>
          <a:bodyPr/>
          <a:lstStyle>
            <a:lvl1pPr>
              <a:lnSpc>
                <a:spcPts val="8"/>
              </a:lnSpc>
              <a:defRPr sz="100" spc="-7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Convention FOPH • 1er et 2 juin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A89AF-D06C-4BD7-AE8A-73DBA918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6213" y="5115713"/>
            <a:ext cx="13500" cy="13500"/>
          </a:xfrm>
        </p:spPr>
        <p:txBody>
          <a:bodyPr/>
          <a:lstStyle>
            <a:lvl1pPr>
              <a:lnSpc>
                <a:spcPts val="8"/>
              </a:lnSpc>
              <a:defRPr sz="100" spc="-7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373F302-3333-4E3B-832E-E5498DC430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9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72678-7ADE-477C-B11D-739CE63A0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431" y="258491"/>
            <a:ext cx="8007187" cy="79136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>
                <a:solidFill>
                  <a:srgbClr val="0B5E60"/>
                </a:solidFill>
              </a:defRPr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9F4F8BE-B2CF-480B-86B0-C85469A0F44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87431" y="1240751"/>
            <a:ext cx="7998938" cy="3485960"/>
          </a:xfrm>
        </p:spPr>
        <p:txBody>
          <a:bodyPr/>
          <a:lstStyle>
            <a:lvl1pPr marL="252000" indent="-252000">
              <a:defRPr/>
            </a:lvl1pPr>
            <a:lvl2pPr>
              <a:defRPr baseline="0">
                <a:solidFill>
                  <a:schemeClr val="accent3">
                    <a:lumMod val="10000"/>
                  </a:schemeClr>
                </a:solidFill>
              </a:defRPr>
            </a:lvl2pPr>
            <a:lvl3pPr>
              <a:defRPr baseline="0">
                <a:solidFill>
                  <a:schemeClr val="accent3">
                    <a:lumMod val="10000"/>
                  </a:schemeClr>
                </a:solidFill>
              </a:defRPr>
            </a:lvl3pPr>
            <a:lvl4pPr>
              <a:defRPr baseline="0">
                <a:solidFill>
                  <a:schemeClr val="accent3">
                    <a:lumMod val="10000"/>
                  </a:schemeClr>
                </a:solidFill>
              </a:defRPr>
            </a:lvl4pPr>
          </a:lstStyle>
          <a:p>
            <a:pPr lvl="0"/>
            <a:r>
              <a:rPr lang="fr-FR"/>
              <a:t>Premier niveau de liste (« titre »)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71B19774-A4BB-46AE-9E72-396A41A432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aseline="0">
                <a:solidFill>
                  <a:srgbClr val="0B5E60"/>
                </a:solidFill>
              </a:defRPr>
            </a:lvl1pPr>
          </a:lstStyle>
          <a:p>
            <a:r>
              <a:rPr lang="fr-FR"/>
              <a:t>Convention FOPH Nancy • 1</a:t>
            </a:r>
            <a:r>
              <a:rPr lang="fr-FR" baseline="30000"/>
              <a:t>er</a:t>
            </a:r>
            <a:r>
              <a:rPr lang="fr-FR"/>
              <a:t> et 2 juin 2023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C0361F9F-DF2F-4FDF-BE61-BCD69D583F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32557" y="4917602"/>
            <a:ext cx="360000" cy="135000"/>
          </a:xfrm>
        </p:spPr>
        <p:txBody>
          <a:bodyPr/>
          <a:lstStyle>
            <a:lvl1pPr>
              <a:defRPr baseline="0">
                <a:solidFill>
                  <a:srgbClr val="0B5E60"/>
                </a:solidFill>
              </a:defRPr>
            </a:lvl1pPr>
          </a:lstStyle>
          <a:p>
            <a:pPr algn="l"/>
            <a:r>
              <a:rPr lang="fr-FR"/>
              <a:t> • </a:t>
            </a:r>
            <a:fld id="{4373F302-3333-4E3B-832E-E5498DC430A4}" type="slidenum">
              <a:rPr lang="fr-FR" smtClean="0"/>
              <a:pPr algn="l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7760-E610-4EBF-91EA-827A948B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18" y="233842"/>
            <a:ext cx="8001000" cy="7913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[Slide master]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EC13C3-BD97-472A-B740-1586E6BF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618" y="1197632"/>
            <a:ext cx="8001000" cy="35614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Premier niveau de liste (« titre »)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003B3A-61CD-42F2-A2A9-137533BA9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5629" y="4917602"/>
            <a:ext cx="54000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aseline="0">
                <a:solidFill>
                  <a:srgbClr val="0B5E60"/>
                </a:solidFill>
              </a:defRPr>
            </a:lvl1pPr>
          </a:lstStyle>
          <a:p>
            <a:r>
              <a:rPr lang="fr-FR"/>
              <a:t>Convention FOPH Nancy • 1</a:t>
            </a:r>
            <a:r>
              <a:rPr lang="fr-FR" baseline="30000"/>
              <a:t>er</a:t>
            </a:r>
            <a:r>
              <a:rPr lang="fr-FR"/>
              <a:t> et 2 juin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5601F5-DA73-405D-B250-1646804D4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2557" y="4917602"/>
            <a:ext cx="3600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aseline="0">
                <a:solidFill>
                  <a:srgbClr val="0B5E60"/>
                </a:solidFill>
              </a:defRPr>
            </a:lvl1pPr>
          </a:lstStyle>
          <a:p>
            <a:pPr algn="l"/>
            <a:r>
              <a:rPr lang="fr-FR"/>
              <a:t> • </a:t>
            </a:r>
            <a:fld id="{4373F302-3333-4E3B-832E-E5498DC430A4}" type="slidenum">
              <a:rPr lang="fr-FR" smtClean="0"/>
              <a:pPr algn="l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67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tabLst>
          <a:tab pos="8073000" algn="r"/>
        </a:tabLst>
        <a:defRPr sz="2600" b="1" i="0" kern="1200" baseline="0">
          <a:solidFill>
            <a:srgbClr val="0B5E60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SzPct val="100000"/>
        <a:buFont typeface="Webdings" panose="05030102010509060703" pitchFamily="18" charset="2"/>
        <a:buChar char=""/>
        <a:defRPr sz="1800" b="1" i="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500" b="0" kern="1200" baseline="0">
          <a:solidFill>
            <a:schemeClr val="accent3">
              <a:lumMod val="10000"/>
            </a:schemeClr>
          </a:solidFill>
          <a:latin typeface="+mn-lt"/>
          <a:ea typeface="+mn-ea"/>
          <a:cs typeface="+mn-cs"/>
        </a:defRPr>
      </a:lvl2pPr>
      <a:lvl3pPr marL="135000" indent="-1350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500" kern="1200" baseline="0">
          <a:solidFill>
            <a:schemeClr val="accent3">
              <a:lumMod val="10000"/>
            </a:schemeClr>
          </a:solidFill>
          <a:latin typeface="+mn-lt"/>
          <a:ea typeface="+mn-ea"/>
          <a:cs typeface="+mn-cs"/>
        </a:defRPr>
      </a:lvl3pPr>
      <a:lvl4pPr marL="266700" indent="-134541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-"/>
        <a:defRPr sz="1500" kern="1200" baseline="0">
          <a:solidFill>
            <a:schemeClr val="accent3">
              <a:lumMod val="10000"/>
            </a:schemeClr>
          </a:solidFill>
          <a:latin typeface="+mn-lt"/>
          <a:ea typeface="+mn-ea"/>
          <a:cs typeface="+mn-cs"/>
        </a:defRPr>
      </a:lvl4pPr>
      <a:lvl5pPr marL="357188" indent="-92075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.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0" userDrawn="1">
          <p15:clr>
            <a:srgbClr val="F26B43"/>
          </p15:clr>
        </p15:guide>
        <p15:guide id="2" pos="669" userDrawn="1">
          <p15:clr>
            <a:srgbClr val="F26B43"/>
          </p15:clr>
        </p15:guide>
        <p15:guide id="3" pos="5432" userDrawn="1">
          <p15:clr>
            <a:srgbClr val="F26B43"/>
          </p15:clr>
        </p15:guide>
        <p15:guide id="4" orient="horz" pos="758" userDrawn="1">
          <p15:clr>
            <a:srgbClr val="F26B43"/>
          </p15:clr>
        </p15:guide>
        <p15:guide id="5" orient="horz" pos="872" userDrawn="1">
          <p15:clr>
            <a:srgbClr val="F26B43"/>
          </p15:clr>
        </p15:guide>
        <p15:guide id="6" orient="horz" pos="2930" userDrawn="1">
          <p15:clr>
            <a:srgbClr val="F26B43"/>
          </p15:clr>
        </p15:guide>
        <p15:guide id="8" pos="3220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orient="horz" pos="3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calameo.com/read/0054220201682d4f5549e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72585A2F-FB89-4A80-ADF6-C334F3D635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200"/>
              <a:t>Etude du raccordement du parc des adhérents à la FOPH aux réseaux de chaleur urbains</a:t>
            </a:r>
            <a:endParaRPr lang="fr-FR">
              <a:solidFill>
                <a:srgbClr val="0B5E6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4CB092-0696-407C-924F-C87FFFE7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Convention FOPH • 1er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23C371-ECB5-422F-ADAF-F71F5DFE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95653F6-6BA6-5AF7-42DB-54EFE681E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982" y="4182071"/>
            <a:ext cx="1484168" cy="3305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7503A18-11C4-1651-A6B7-6719A9C1F7AC}"/>
              </a:ext>
            </a:extLst>
          </p:cNvPr>
          <p:cNvSpPr txBox="1"/>
          <p:nvPr/>
        </p:nvSpPr>
        <p:spPr>
          <a:xfrm>
            <a:off x="2041815" y="4210781"/>
            <a:ext cx="1484167" cy="20535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fr-FR" sz="1100" b="0" i="1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En partenariat avec :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1F2237C-EC11-DB06-5F93-A5E174EB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99" y="193005"/>
            <a:ext cx="1362506" cy="53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texte, graphisme, Graphique, Police&#10;&#10;Description générée automatiquement">
            <a:extLst>
              <a:ext uri="{FF2B5EF4-FFF2-40B4-BE49-F238E27FC236}">
                <a16:creationId xmlns:a16="http://schemas.microsoft.com/office/drawing/2014/main" id="{DEC904C4-7D3B-87AF-62B3-DFF6F64D1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" y="226322"/>
            <a:ext cx="1318259" cy="5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1CC88-6DD4-43A5-EAD2-91A68985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31" y="258492"/>
            <a:ext cx="8007187" cy="360634"/>
          </a:xfrm>
        </p:spPr>
        <p:txBody>
          <a:bodyPr>
            <a:normAutofit fontScale="90000"/>
          </a:bodyPr>
          <a:lstStyle/>
          <a:p>
            <a:r>
              <a:rPr lang="fr-FR"/>
              <a:t>Accompagnement et aides financières mobilisables actuellement</a:t>
            </a:r>
            <a:br>
              <a:rPr lang="fr-FR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9C1A76-416B-4949-4117-37929240BB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2147" y="785006"/>
            <a:ext cx="7998938" cy="3485960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 algn="just"/>
            <a:r>
              <a:rPr lang="fr-FR"/>
              <a:t>Eco-prêt Logement Social (Eco-PLS) lors d’un raccordement dans le cadre d’une rénovation </a:t>
            </a:r>
          </a:p>
          <a:p>
            <a:pPr marL="390938" lvl="4" indent="-285750" algn="just"/>
            <a:r>
              <a:rPr lang="fr-FR"/>
              <a:t>Pour les bâtiments en classe D ou plus initialement et des travaux amenant 40 % de gain énergétique au minimal. </a:t>
            </a:r>
          </a:p>
          <a:p>
            <a:pPr marL="251460" indent="-251460" algn="just"/>
            <a:endParaRPr lang="fr-FR"/>
          </a:p>
          <a:p>
            <a:pPr marL="251460" indent="-251460" algn="just"/>
            <a:r>
              <a:rPr lang="fr-FR"/>
              <a:t>Prêt Transformation Écologique – Énergies renouvelables et réseau de chaleur </a:t>
            </a:r>
          </a:p>
          <a:p>
            <a:pPr lvl="4" indent="-252000" algn="just"/>
            <a:r>
              <a:rPr lang="fr-FR"/>
              <a:t>Objet : financer des projets de long terme concourant à la réalisation de projets de production, stockage ou distribution d’énergie renouvelable ; </a:t>
            </a:r>
          </a:p>
          <a:p>
            <a:pPr lvl="4" indent="-252000" algn="just"/>
            <a:r>
              <a:rPr lang="fr-FR"/>
              <a:t>Conditionnalités : Réseau de chaleur dont au moins 60 % de l'énergie produite est issue de source renouvelable ou de récupération. </a:t>
            </a:r>
          </a:p>
          <a:p>
            <a:pPr lvl="2" indent="-252000" algn="just"/>
            <a:endParaRPr lang="fr-FR"/>
          </a:p>
          <a:p>
            <a:pPr marL="251460" indent="-251460"/>
            <a:endParaRPr lang="fr-FR">
              <a:cs typeface="Calibri" panose="020F0502020204030204"/>
            </a:endParaRPr>
          </a:p>
          <a:p>
            <a:pPr marL="251460" indent="-251460"/>
            <a:endParaRPr lang="fr-FR">
              <a:cs typeface="Calibri" panose="020F0502020204030204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045378-1BFE-4AB8-E973-5FDC3D624A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2557" y="4888202"/>
            <a:ext cx="5400000" cy="135000"/>
          </a:xfrm>
        </p:spPr>
        <p:txBody>
          <a:bodyPr/>
          <a:lstStyle/>
          <a:p>
            <a:r>
              <a:rPr lang="fr-FR"/>
              <a:t>Convention FOPH Nancy • 1</a:t>
            </a:r>
            <a:r>
              <a:rPr lang="fr-FR" baseline="30000"/>
              <a:t>er</a:t>
            </a:r>
            <a:r>
              <a:rPr lang="fr-FR"/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E1CEC5-B3AE-278C-B6A8-E1741F7882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 • </a:t>
            </a:r>
            <a:fld id="{4373F302-3333-4E3B-832E-E5498DC430A4}" type="slidenum">
              <a:rPr lang="fr-FR" smtClean="0"/>
              <a:pPr algn="l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7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1CC88-6DD4-43A5-EAD2-91A68985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31" y="258492"/>
            <a:ext cx="8007187" cy="360634"/>
          </a:xfrm>
        </p:spPr>
        <p:txBody>
          <a:bodyPr>
            <a:normAutofit fontScale="90000"/>
          </a:bodyPr>
          <a:lstStyle/>
          <a:p>
            <a:r>
              <a:rPr lang="fr-FR"/>
              <a:t>Accompagnement et aides financières mobilisables actuellement</a:t>
            </a:r>
            <a:br>
              <a:rPr lang="fr-FR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9C1A76-416B-4949-4117-37929240BB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2147" y="785006"/>
            <a:ext cx="7998938" cy="3485960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 algn="just"/>
            <a:r>
              <a:rPr lang="fr-FR" sz="1800" b="1" kern="50">
                <a:cs typeface="Times New Roman"/>
              </a:rPr>
              <a:t>Coup de pouce </a:t>
            </a:r>
            <a:r>
              <a:rPr lang="fr-FR" kern="50">
                <a:cs typeface="Times New Roman"/>
              </a:rPr>
              <a:t>« C</a:t>
            </a:r>
            <a:r>
              <a:rPr lang="fr-FR" sz="1800" b="1" kern="50">
                <a:cs typeface="Times New Roman"/>
              </a:rPr>
              <a:t>hauffage des bâtiments résidentiels collectifs et tertiaires » </a:t>
            </a:r>
            <a:endParaRPr lang="fr-FR" sz="1800" b="1" kern="50">
              <a:cs typeface="Times New Roman" panose="02020603050405020304" pitchFamily="18" charset="0"/>
            </a:endParaRPr>
          </a:p>
          <a:p>
            <a:pPr marL="251460" indent="-251460"/>
            <a:endParaRPr lang="fr-FR">
              <a:cs typeface="Calibri" panose="020F0502020204030204"/>
            </a:endParaRPr>
          </a:p>
          <a:p>
            <a:pPr marL="251460" indent="-251460"/>
            <a:endParaRPr lang="fr-FR">
              <a:cs typeface="Calibri" panose="020F0502020204030204"/>
            </a:endParaRPr>
          </a:p>
          <a:p>
            <a:pPr marL="251460" indent="-251460"/>
            <a:endParaRPr lang="fr-FR">
              <a:cs typeface="Calibri" panose="020F0502020204030204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045378-1BFE-4AB8-E973-5FDC3D624A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2557" y="4888202"/>
            <a:ext cx="5400000" cy="135000"/>
          </a:xfrm>
        </p:spPr>
        <p:txBody>
          <a:bodyPr/>
          <a:lstStyle/>
          <a:p>
            <a:r>
              <a:rPr lang="fr-FR"/>
              <a:t>Convention FOPH Nancy • 1</a:t>
            </a:r>
            <a:r>
              <a:rPr lang="fr-FR" baseline="30000"/>
              <a:t>er</a:t>
            </a:r>
            <a:r>
              <a:rPr lang="fr-FR"/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E1CEC5-B3AE-278C-B6A8-E1741F7882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 • </a:t>
            </a:r>
            <a:fld id="{4373F302-3333-4E3B-832E-E5498DC430A4}" type="slidenum">
              <a:rPr lang="fr-FR" smtClean="0"/>
              <a:pPr algn="l"/>
              <a:t>11</a:t>
            </a:fld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63A3A63-83FB-E3C8-D053-A96C19081797}"/>
              </a:ext>
            </a:extLst>
          </p:cNvPr>
          <p:cNvGrpSpPr/>
          <p:nvPr/>
        </p:nvGrpSpPr>
        <p:grpSpPr>
          <a:xfrm>
            <a:off x="746494" y="1485437"/>
            <a:ext cx="8058532" cy="1228043"/>
            <a:chOff x="746494" y="1991030"/>
            <a:chExt cx="8058532" cy="12280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8109FC-5DDA-FBA6-B5D8-CDC83FAD51C9}"/>
                </a:ext>
              </a:extLst>
            </p:cNvPr>
            <p:cNvSpPr/>
            <p:nvPr/>
          </p:nvSpPr>
          <p:spPr>
            <a:xfrm>
              <a:off x="797837" y="1991030"/>
              <a:ext cx="8007187" cy="12022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E70947A-67C9-6CE3-140B-CF33E74E70A7}"/>
                </a:ext>
              </a:extLst>
            </p:cNvPr>
            <p:cNvSpPr txBox="1"/>
            <p:nvPr/>
          </p:nvSpPr>
          <p:spPr>
            <a:xfrm>
              <a:off x="746494" y="2942074"/>
              <a:ext cx="5074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>
                  <a:solidFill>
                    <a:srgbClr val="000000"/>
                  </a:solidFill>
                </a:rPr>
                <a:t>*Cours du </a:t>
              </a:r>
              <a:r>
                <a:rPr lang="fr-FR" sz="1200" i="1" err="1">
                  <a:solidFill>
                    <a:srgbClr val="000000"/>
                  </a:solidFill>
                </a:rPr>
                <a:t>MWhc</a:t>
              </a:r>
              <a:r>
                <a:rPr lang="fr-FR" sz="1200" i="1">
                  <a:solidFill>
                    <a:srgbClr val="000000"/>
                  </a:solidFill>
                </a:rPr>
                <a:t> Spot de CEE classique en février 2023 (Source : C2E </a:t>
              </a:r>
              <a:r>
                <a:rPr lang="fr-FR" sz="1200" i="1" err="1">
                  <a:solidFill>
                    <a:srgbClr val="000000"/>
                  </a:solidFill>
                </a:rPr>
                <a:t>Market</a:t>
              </a:r>
              <a:r>
                <a:rPr lang="fr-FR" sz="1100" i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9A187D0-FCEF-3E54-2504-84F6CEAD33EA}"/>
                </a:ext>
              </a:extLst>
            </p:cNvPr>
            <p:cNvSpPr txBox="1"/>
            <p:nvPr/>
          </p:nvSpPr>
          <p:spPr>
            <a:xfrm>
              <a:off x="797838" y="2105106"/>
              <a:ext cx="80071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i="0">
                  <a:solidFill>
                    <a:srgbClr val="000000"/>
                  </a:solidFill>
                  <a:effectLst/>
                </a:rPr>
                <a:t>12 000 000 </a:t>
              </a:r>
              <a:r>
                <a:rPr lang="fr-FR" sz="1400" b="1" i="0" err="1">
                  <a:solidFill>
                    <a:srgbClr val="000000"/>
                  </a:solidFill>
                  <a:effectLst/>
                </a:rPr>
                <a:t>kWhc</a:t>
              </a:r>
              <a:r>
                <a:rPr lang="fr-FR" sz="1400" i="0">
                  <a:solidFill>
                    <a:srgbClr val="000000"/>
                  </a:solidFill>
                  <a:effectLst/>
                </a:rPr>
                <a:t> (soit 92 280 euros*) 	</a:t>
              </a:r>
              <a:r>
                <a:rPr lang="fr-FR" sz="1400">
                  <a:solidFill>
                    <a:srgbClr val="000000"/>
                  </a:solidFill>
                </a:rPr>
                <a:t>	        </a:t>
              </a:r>
              <a:r>
                <a:rPr lang="fr-FR" sz="1400" i="0">
                  <a:solidFill>
                    <a:srgbClr val="000000"/>
                  </a:solidFill>
                  <a:effectLst/>
                </a:rPr>
                <a:t> Pour un bâtiment de </a:t>
              </a:r>
              <a:r>
                <a:rPr lang="fr-FR" sz="1400" i="0" u="sng">
                  <a:solidFill>
                    <a:srgbClr val="000000"/>
                  </a:solidFill>
                  <a:effectLst/>
                </a:rPr>
                <a:t>moins de 125 logements</a:t>
              </a:r>
              <a:endParaRPr lang="fr-FR" sz="1400" u="sng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32488BE-A370-7542-529F-F327E555002E}"/>
                </a:ext>
              </a:extLst>
            </p:cNvPr>
            <p:cNvSpPr txBox="1"/>
            <p:nvPr/>
          </p:nvSpPr>
          <p:spPr>
            <a:xfrm>
              <a:off x="797835" y="2473707"/>
              <a:ext cx="48763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5" algn="just"/>
              <a:r>
                <a:rPr lang="fr-FR" sz="1400" b="1" i="0">
                  <a:solidFill>
                    <a:srgbClr val="000000"/>
                  </a:solidFill>
                  <a:effectLst/>
                </a:rPr>
                <a:t>77 000 × Nombre de logements du bâtiment + 2 300 000 </a:t>
              </a:r>
              <a:r>
                <a:rPr lang="fr-FR" sz="1400" b="1" i="0" err="1">
                  <a:solidFill>
                    <a:srgbClr val="000000"/>
                  </a:solidFill>
                  <a:effectLst/>
                </a:rPr>
                <a:t>kWhc</a:t>
              </a:r>
              <a:endParaRPr lang="fr-FR" sz="1400" b="1" i="0">
                <a:solidFill>
                  <a:srgbClr val="000000"/>
                </a:solidFill>
                <a:effectLst/>
              </a:endParaRPr>
            </a:p>
            <a:p>
              <a:pPr indent="-5" algn="just"/>
              <a:r>
                <a:rPr lang="fr-FR" sz="1400">
                  <a:solidFill>
                    <a:srgbClr val="000000"/>
                  </a:solidFill>
                  <a:cs typeface="Arial"/>
                </a:rPr>
                <a:t>(Soit </a:t>
              </a:r>
              <a:r>
                <a:rPr lang="fr-FR" sz="1400" i="0">
                  <a:solidFill>
                    <a:srgbClr val="000000"/>
                  </a:solidFill>
                  <a:effectLst/>
                </a:rPr>
                <a:t>592 x Nombre de logements du bâtiment + 17 700 euros*)</a:t>
              </a:r>
              <a:endParaRPr lang="fr-FR" sz="1400" i="0">
                <a:solidFill>
                  <a:srgbClr val="000000"/>
                </a:solidFill>
                <a:effectLst/>
                <a:cs typeface="Arial"/>
              </a:endParaRPr>
            </a:p>
            <a:p>
              <a:r>
                <a:rPr lang="fr-FR" sz="1400" i="0">
                  <a:solidFill>
                    <a:srgbClr val="000000"/>
                  </a:solidFill>
                  <a:effectLst/>
                </a:rPr>
                <a:t>	</a:t>
              </a:r>
              <a:endParaRPr lang="fr-FR" sz="140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158F19E-76D8-3045-B529-4180BCC710A1}"/>
                </a:ext>
              </a:extLst>
            </p:cNvPr>
            <p:cNvSpPr txBox="1"/>
            <p:nvPr/>
          </p:nvSpPr>
          <p:spPr>
            <a:xfrm>
              <a:off x="6921377" y="2506899"/>
              <a:ext cx="1875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</a:rPr>
                <a:t>Pour un bâtiment de </a:t>
              </a:r>
              <a:r>
                <a:rPr lang="fr-FR" sz="1400" u="sng">
                  <a:solidFill>
                    <a:srgbClr val="000000"/>
                  </a:solidFill>
                </a:rPr>
                <a:t>plus de 125 logements 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6B51E178-70CC-FC86-16D8-5A6F316A4FF9}"/>
                </a:ext>
              </a:extLst>
            </p:cNvPr>
            <p:cNvCxnSpPr>
              <a:cxnSpLocks/>
            </p:cNvCxnSpPr>
            <p:nvPr/>
          </p:nvCxnSpPr>
          <p:spPr>
            <a:xfrm>
              <a:off x="3768811" y="2282059"/>
              <a:ext cx="148372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831CCA38-C54D-6B21-D2BD-BA9180FCDC4E}"/>
                </a:ext>
              </a:extLst>
            </p:cNvPr>
            <p:cNvCxnSpPr>
              <a:cxnSpLocks/>
            </p:cNvCxnSpPr>
            <p:nvPr/>
          </p:nvCxnSpPr>
          <p:spPr>
            <a:xfrm>
              <a:off x="5630511" y="2663875"/>
              <a:ext cx="124719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56A9BD08-8770-52BD-3F66-70140C541AA1}"/>
              </a:ext>
            </a:extLst>
          </p:cNvPr>
          <p:cNvSpPr txBox="1"/>
          <p:nvPr/>
        </p:nvSpPr>
        <p:spPr>
          <a:xfrm>
            <a:off x="769613" y="2965886"/>
            <a:ext cx="81145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Dispositif des Certificats d’Économies d’Énergie (CEE), mobilisable entre fin 2022 et fin 2025.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Disponible sur une temporalité difficilement compatible avec la mise en place d’une stratégie </a:t>
            </a:r>
            <a:r>
              <a:rPr lang="fr-FR" sz="1500">
                <a:solidFill>
                  <a:srgbClr val="000000"/>
                </a:solidFill>
              </a:rPr>
              <a:t>patrimoniale</a:t>
            </a:r>
            <a:r>
              <a:rPr lang="fr-FR" sz="15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  <a:endParaRPr lang="fr-FR" sz="1500"/>
          </a:p>
        </p:txBody>
      </p:sp>
    </p:spTree>
    <p:extLst>
      <p:ext uri="{BB962C8B-B14F-4D97-AF65-F5344CB8AC3E}">
        <p14:creationId xmlns:p14="http://schemas.microsoft.com/office/powerpoint/2010/main" val="34177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BA6B5-B543-AAC4-275F-6A84E3CC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Potentiel de raccordement à un réseau existant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A5DA55-BCEF-3597-FFBB-5ACE9712DD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Convention FOPH Nancy • 1</a:t>
            </a:r>
            <a:r>
              <a:rPr lang="fr-FR" baseline="30000"/>
              <a:t>er</a:t>
            </a:r>
            <a:r>
              <a:rPr lang="fr-FR"/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5B52CE-5060-78C2-FEBE-D8245FCDA8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 • </a:t>
            </a:r>
            <a:fld id="{4373F302-3333-4E3B-832E-E5498DC430A4}" type="slidenum">
              <a:rPr lang="fr-FR" smtClean="0"/>
              <a:pPr algn="l"/>
              <a:t>12</a:t>
            </a:fld>
            <a:endParaRPr lang="fr-FR"/>
          </a:p>
        </p:txBody>
      </p:sp>
      <p:graphicFrame>
        <p:nvGraphicFramePr>
          <p:cNvPr id="7" name="Tableau 9">
            <a:extLst>
              <a:ext uri="{FF2B5EF4-FFF2-40B4-BE49-F238E27FC236}">
                <a16:creationId xmlns:a16="http://schemas.microsoft.com/office/drawing/2014/main" id="{5D4C4FB8-FF45-5911-025A-B576D18FD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78027"/>
              </p:ext>
            </p:extLst>
          </p:nvPr>
        </p:nvGraphicFramePr>
        <p:xfrm>
          <a:off x="781862" y="702555"/>
          <a:ext cx="82100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301">
                  <a:extLst>
                    <a:ext uri="{9D8B030D-6E8A-4147-A177-3AD203B41FA5}">
                      <a16:colId xmlns:a16="http://schemas.microsoft.com/office/drawing/2014/main" val="2184324131"/>
                    </a:ext>
                  </a:extLst>
                </a:gridCol>
                <a:gridCol w="1178857">
                  <a:extLst>
                    <a:ext uri="{9D8B030D-6E8A-4147-A177-3AD203B41FA5}">
                      <a16:colId xmlns:a16="http://schemas.microsoft.com/office/drawing/2014/main" val="1231662383"/>
                    </a:ext>
                  </a:extLst>
                </a:gridCol>
                <a:gridCol w="1114286">
                  <a:extLst>
                    <a:ext uri="{9D8B030D-6E8A-4147-A177-3AD203B41FA5}">
                      <a16:colId xmlns:a16="http://schemas.microsoft.com/office/drawing/2014/main" val="1367304703"/>
                    </a:ext>
                  </a:extLst>
                </a:gridCol>
                <a:gridCol w="1121569">
                  <a:extLst>
                    <a:ext uri="{9D8B030D-6E8A-4147-A177-3AD203B41FA5}">
                      <a16:colId xmlns:a16="http://schemas.microsoft.com/office/drawing/2014/main" val="2869852519"/>
                    </a:ext>
                  </a:extLst>
                </a:gridCol>
                <a:gridCol w="1129496">
                  <a:extLst>
                    <a:ext uri="{9D8B030D-6E8A-4147-A177-3AD203B41FA5}">
                      <a16:colId xmlns:a16="http://schemas.microsoft.com/office/drawing/2014/main" val="3579104759"/>
                    </a:ext>
                  </a:extLst>
                </a:gridCol>
                <a:gridCol w="1192223">
                  <a:extLst>
                    <a:ext uri="{9D8B030D-6E8A-4147-A177-3AD203B41FA5}">
                      <a16:colId xmlns:a16="http://schemas.microsoft.com/office/drawing/2014/main" val="2304556168"/>
                    </a:ext>
                  </a:extLst>
                </a:gridCol>
                <a:gridCol w="1607344">
                  <a:extLst>
                    <a:ext uri="{9D8B030D-6E8A-4147-A177-3AD203B41FA5}">
                      <a16:colId xmlns:a16="http://schemas.microsoft.com/office/drawing/2014/main" val="1216002613"/>
                    </a:ext>
                  </a:extLst>
                </a:gridCol>
              </a:tblGrid>
              <a:tr h="877876">
                <a:tc>
                  <a:txBody>
                    <a:bodyPr/>
                    <a:lstStyle/>
                    <a:p>
                      <a:pPr lvl="0" algn="l"/>
                      <a:r>
                        <a:rPr lang="fr-FR" sz="1300"/>
                        <a:t>Potentiel</a:t>
                      </a:r>
                    </a:p>
                  </a:txBody>
                  <a:tcPr anchor="ctr">
                    <a:solidFill>
                      <a:srgbClr val="0B5E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Distance au réseau de chaleur existant</a:t>
                      </a:r>
                    </a:p>
                  </a:txBody>
                  <a:tcPr anchor="ctr">
                    <a:solidFill>
                      <a:srgbClr val="0B5E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Nombre de logements par bâtiment</a:t>
                      </a:r>
                    </a:p>
                  </a:txBody>
                  <a:tcPr anchor="ctr">
                    <a:solidFill>
                      <a:srgbClr val="0B5E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Système de chauffage</a:t>
                      </a:r>
                    </a:p>
                  </a:txBody>
                  <a:tcPr anchor="ctr">
                    <a:solidFill>
                      <a:srgbClr val="0B5E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Etiquette DPE du bâtiment</a:t>
                      </a:r>
                      <a:endParaRPr lang="fr-FR" sz="1300" i="1"/>
                    </a:p>
                  </a:txBody>
                  <a:tcPr anchor="ctr">
                    <a:solidFill>
                      <a:srgbClr val="0B5E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Nombre de logements </a:t>
                      </a:r>
                      <a:r>
                        <a:rPr lang="fr-FR" sz="1300" i="1"/>
                        <a:t>(adhérents à la FOPH)</a:t>
                      </a:r>
                    </a:p>
                  </a:txBody>
                  <a:tcPr anchor="ctr">
                    <a:solidFill>
                      <a:srgbClr val="0B5E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i="0"/>
                        <a:t>Freins à lever</a:t>
                      </a:r>
                    </a:p>
                  </a:txBody>
                  <a:tcPr anchor="ctr">
                    <a:solidFill>
                      <a:srgbClr val="0B5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89358"/>
                  </a:ext>
                </a:extLst>
              </a:tr>
              <a:tr h="476927"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Fort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&lt; 150m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FR" sz="1300"/>
                        <a:t>&gt; 30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Chaudière collective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>
                          <a:solidFill>
                            <a:schemeClr val="tx1"/>
                          </a:solidFill>
                        </a:rPr>
                        <a:t>D ou plus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/>
                        <a:t>77 000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/>
                        <a:t>Pas de freins particuliers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45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BA6B5-B543-AAC4-275F-6A84E3CC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Potentiel de raccordement à un réseau existant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A5DA55-BCEF-3597-FFBB-5ACE9712DD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Convention FOPH Nancy • 1</a:t>
            </a:r>
            <a:r>
              <a:rPr lang="fr-FR" baseline="30000"/>
              <a:t>er</a:t>
            </a:r>
            <a:r>
              <a:rPr lang="fr-FR"/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5B52CE-5060-78C2-FEBE-D8245FCDA8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 • </a:t>
            </a:r>
            <a:fld id="{4373F302-3333-4E3B-832E-E5498DC430A4}" type="slidenum">
              <a:rPr lang="fr-FR" smtClean="0"/>
              <a:pPr algn="l"/>
              <a:t>13</a:t>
            </a:fld>
            <a:endParaRPr lang="fr-FR"/>
          </a:p>
        </p:txBody>
      </p:sp>
      <p:graphicFrame>
        <p:nvGraphicFramePr>
          <p:cNvPr id="6" name="Tableau 9">
            <a:extLst>
              <a:ext uri="{FF2B5EF4-FFF2-40B4-BE49-F238E27FC236}">
                <a16:creationId xmlns:a16="http://schemas.microsoft.com/office/drawing/2014/main" id="{EFAFDF74-0E99-FCA1-E45B-7177FF71E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7733"/>
              </p:ext>
            </p:extLst>
          </p:nvPr>
        </p:nvGraphicFramePr>
        <p:xfrm>
          <a:off x="781862" y="702555"/>
          <a:ext cx="8210076" cy="3663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301">
                  <a:extLst>
                    <a:ext uri="{9D8B030D-6E8A-4147-A177-3AD203B41FA5}">
                      <a16:colId xmlns:a16="http://schemas.microsoft.com/office/drawing/2014/main" val="2184324131"/>
                    </a:ext>
                  </a:extLst>
                </a:gridCol>
                <a:gridCol w="1178857">
                  <a:extLst>
                    <a:ext uri="{9D8B030D-6E8A-4147-A177-3AD203B41FA5}">
                      <a16:colId xmlns:a16="http://schemas.microsoft.com/office/drawing/2014/main" val="1231662383"/>
                    </a:ext>
                  </a:extLst>
                </a:gridCol>
                <a:gridCol w="1114286">
                  <a:extLst>
                    <a:ext uri="{9D8B030D-6E8A-4147-A177-3AD203B41FA5}">
                      <a16:colId xmlns:a16="http://schemas.microsoft.com/office/drawing/2014/main" val="1367304703"/>
                    </a:ext>
                  </a:extLst>
                </a:gridCol>
                <a:gridCol w="1121569">
                  <a:extLst>
                    <a:ext uri="{9D8B030D-6E8A-4147-A177-3AD203B41FA5}">
                      <a16:colId xmlns:a16="http://schemas.microsoft.com/office/drawing/2014/main" val="2869852519"/>
                    </a:ext>
                  </a:extLst>
                </a:gridCol>
                <a:gridCol w="1129496">
                  <a:extLst>
                    <a:ext uri="{9D8B030D-6E8A-4147-A177-3AD203B41FA5}">
                      <a16:colId xmlns:a16="http://schemas.microsoft.com/office/drawing/2014/main" val="3579104759"/>
                    </a:ext>
                  </a:extLst>
                </a:gridCol>
                <a:gridCol w="1192223">
                  <a:extLst>
                    <a:ext uri="{9D8B030D-6E8A-4147-A177-3AD203B41FA5}">
                      <a16:colId xmlns:a16="http://schemas.microsoft.com/office/drawing/2014/main" val="2304556168"/>
                    </a:ext>
                  </a:extLst>
                </a:gridCol>
                <a:gridCol w="1607344">
                  <a:extLst>
                    <a:ext uri="{9D8B030D-6E8A-4147-A177-3AD203B41FA5}">
                      <a16:colId xmlns:a16="http://schemas.microsoft.com/office/drawing/2014/main" val="1216002613"/>
                    </a:ext>
                  </a:extLst>
                </a:gridCol>
              </a:tblGrid>
              <a:tr h="877876">
                <a:tc>
                  <a:txBody>
                    <a:bodyPr/>
                    <a:lstStyle/>
                    <a:p>
                      <a:pPr lvl="0" algn="l"/>
                      <a:r>
                        <a:rPr lang="fr-FR" sz="1300"/>
                        <a:t>Potentiel</a:t>
                      </a:r>
                    </a:p>
                  </a:txBody>
                  <a:tcPr anchor="ctr">
                    <a:solidFill>
                      <a:srgbClr val="0B5E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Distance au réseau de chaleur existant</a:t>
                      </a:r>
                    </a:p>
                  </a:txBody>
                  <a:tcPr anchor="ctr">
                    <a:solidFill>
                      <a:srgbClr val="0B5E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Nombre de logements par bâtiment</a:t>
                      </a:r>
                    </a:p>
                  </a:txBody>
                  <a:tcPr anchor="ctr">
                    <a:solidFill>
                      <a:srgbClr val="0B5E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Système de chauffage</a:t>
                      </a:r>
                    </a:p>
                  </a:txBody>
                  <a:tcPr anchor="ctr">
                    <a:solidFill>
                      <a:srgbClr val="0B5E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/>
                        <a:t>Etiquette DPE du bâtiment</a:t>
                      </a:r>
                      <a:endParaRPr lang="fr-FR" sz="1300" i="1"/>
                    </a:p>
                  </a:txBody>
                  <a:tcPr anchor="ctr">
                    <a:solidFill>
                      <a:srgbClr val="0B5E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Nombre de logements </a:t>
                      </a:r>
                      <a:r>
                        <a:rPr lang="fr-FR" sz="1300" i="1"/>
                        <a:t>(adhérents à la FOPH)</a:t>
                      </a:r>
                    </a:p>
                  </a:txBody>
                  <a:tcPr anchor="ctr">
                    <a:solidFill>
                      <a:srgbClr val="0B5E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i="0"/>
                        <a:t>Freins à lever</a:t>
                      </a:r>
                    </a:p>
                  </a:txBody>
                  <a:tcPr anchor="ctr">
                    <a:solidFill>
                      <a:srgbClr val="0B5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89358"/>
                  </a:ext>
                </a:extLst>
              </a:tr>
              <a:tr h="476927"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Fort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&lt; 150m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FR" sz="1300"/>
                        <a:t>&gt; 30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Chaudière collective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>
                          <a:solidFill>
                            <a:schemeClr val="tx1"/>
                          </a:solidFill>
                        </a:rPr>
                        <a:t>D ou plus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/>
                        <a:t>77 000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/>
                        <a:t>Pas de freins particuliers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45566"/>
                  </a:ext>
                </a:extLst>
              </a:tr>
              <a:tr h="670678">
                <a:tc rowSpan="3">
                  <a:txBody>
                    <a:bodyPr/>
                    <a:lstStyle/>
                    <a:p>
                      <a:pPr algn="ctr"/>
                      <a:r>
                        <a:rPr lang="fr-FR"/>
                        <a:t>Moyen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&lt; 150m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300" b="0" i="0" u="none" strike="noStrike" noProof="0">
                          <a:solidFill>
                            <a:srgbClr val="431809"/>
                          </a:solidFill>
                          <a:latin typeface="Calibri"/>
                        </a:rPr>
                        <a:t>&gt; 30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Gaz individuel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>
                          <a:solidFill>
                            <a:schemeClr val="tx1"/>
                          </a:solidFill>
                        </a:rPr>
                        <a:t>D ou plus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>
                          <a:solidFill>
                            <a:schemeClr val="tx1"/>
                          </a:solidFill>
                        </a:rPr>
                        <a:t>42 000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Coûts des travaux importants à la charge du bailleur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304733"/>
                  </a:ext>
                </a:extLst>
              </a:tr>
              <a:tr h="6706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&lt; 150m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FR" sz="1300" b="0" i="0" u="none" strike="noStrike" noProof="0">
                          <a:solidFill>
                            <a:srgbClr val="431809"/>
                          </a:solidFill>
                          <a:latin typeface="Calibri"/>
                        </a:rPr>
                        <a:t>&gt; 30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Chaudière collective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>
                          <a:solidFill>
                            <a:schemeClr val="tx1"/>
                          </a:solidFill>
                        </a:rPr>
                        <a:t>A, B ou C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>
                          <a:solidFill>
                            <a:schemeClr val="tx1"/>
                          </a:solidFill>
                        </a:rPr>
                        <a:t>16 000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Risque d’augmentation des charges locatives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03311"/>
                  </a:ext>
                </a:extLst>
              </a:tr>
              <a:tr h="9504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150m - 500m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300"/>
                        <a:t>15 - 30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Chaudière collective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>
                          <a:solidFill>
                            <a:schemeClr val="tx1"/>
                          </a:solidFill>
                        </a:rPr>
                        <a:t>D ou plus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58 000</a:t>
                      </a:r>
                    </a:p>
                  </a:txBody>
                  <a:tcPr anchor="ctr">
                    <a:solidFill>
                      <a:srgbClr val="7FB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Rentabilité plus faible pour le gestionnaire si bâtiment seul. Enjeu de mutualisation</a:t>
                      </a:r>
                      <a:endParaRPr lang="fr-FR" sz="1200" b="1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4907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0E1DE70-8FD9-A416-161E-14C996DDF117}"/>
              </a:ext>
            </a:extLst>
          </p:cNvPr>
          <p:cNvSpPr txBox="1"/>
          <p:nvPr/>
        </p:nvSpPr>
        <p:spPr>
          <a:xfrm>
            <a:off x="2728443" y="3933607"/>
            <a:ext cx="215567" cy="2978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5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382600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7C71A-E67A-DAED-CF41-A1F603CA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31" y="258492"/>
            <a:ext cx="8007187" cy="379684"/>
          </a:xfrm>
        </p:spPr>
        <p:txBody>
          <a:bodyPr>
            <a:normAutofit/>
          </a:bodyPr>
          <a:lstStyle/>
          <a:p>
            <a:r>
              <a:rPr lang="fr-FR"/>
              <a:t>Potentiel lié à l’extension/création d’un réseau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DC1EA-967E-06F0-FD77-A5C021D87D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431" y="800101"/>
            <a:ext cx="7998938" cy="379684"/>
          </a:xfrm>
        </p:spPr>
        <p:txBody>
          <a:bodyPr/>
          <a:lstStyle/>
          <a:p>
            <a:r>
              <a:rPr lang="fr-FR"/>
              <a:t>Potentiel fort de raccordement à un réseau à créer ou à étendre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06133C-3948-A716-AFA1-9C20E81AC2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Convention FOPH Nancy • 1</a:t>
            </a:r>
            <a:r>
              <a:rPr lang="fr-FR" baseline="30000"/>
              <a:t>er</a:t>
            </a:r>
            <a:r>
              <a:rPr lang="fr-FR"/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888DF9-6E8D-B2C2-59CA-02BD562E2F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 • </a:t>
            </a:r>
            <a:fld id="{4373F302-3333-4E3B-832E-E5498DC430A4}" type="slidenum">
              <a:rPr lang="fr-FR" smtClean="0"/>
              <a:pPr algn="l"/>
              <a:t>14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C4DBD6-37F8-9B24-E995-7212FD424E77}"/>
              </a:ext>
            </a:extLst>
          </p:cNvPr>
          <p:cNvSpPr txBox="1"/>
          <p:nvPr/>
        </p:nvSpPr>
        <p:spPr>
          <a:xfrm>
            <a:off x="3990698" y="1104909"/>
            <a:ext cx="47776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500">
                <a:solidFill>
                  <a:srgbClr val="000000"/>
                </a:solidFill>
              </a:rPr>
              <a:t>Le bâtiment est situé dans une commune présentant un </a:t>
            </a:r>
            <a:r>
              <a:rPr lang="fr-FR" sz="1500" b="1">
                <a:solidFill>
                  <a:srgbClr val="000000"/>
                </a:solidFill>
              </a:rPr>
              <a:t>gisement important </a:t>
            </a:r>
            <a:r>
              <a:rPr lang="fr-FR" sz="1500">
                <a:solidFill>
                  <a:srgbClr val="000000"/>
                </a:solidFill>
              </a:rPr>
              <a:t>(au moins 5 GWh)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B384975-BD36-9B6B-AC93-C78BB9ECB109}"/>
              </a:ext>
            </a:extLst>
          </p:cNvPr>
          <p:cNvGrpSpPr/>
          <p:nvPr/>
        </p:nvGrpSpPr>
        <p:grpSpPr>
          <a:xfrm>
            <a:off x="1037140" y="1343997"/>
            <a:ext cx="2760644" cy="1203492"/>
            <a:chOff x="881883" y="1845298"/>
            <a:chExt cx="3343227" cy="1409444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52FBAEF-C8B6-0BA1-112B-DD71CDC7E8FA}"/>
                </a:ext>
              </a:extLst>
            </p:cNvPr>
            <p:cNvSpPr/>
            <p:nvPr/>
          </p:nvSpPr>
          <p:spPr>
            <a:xfrm>
              <a:off x="881883" y="1845298"/>
              <a:ext cx="1465841" cy="1409293"/>
            </a:xfrm>
            <a:prstGeom prst="ellipse">
              <a:avLst/>
            </a:prstGeom>
            <a:noFill/>
            <a:ln>
              <a:solidFill>
                <a:srgbClr val="0B5E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EF91736-C3AB-27E1-5359-D7E139F906BF}"/>
                </a:ext>
              </a:extLst>
            </p:cNvPr>
            <p:cNvSpPr txBox="1"/>
            <p:nvPr/>
          </p:nvSpPr>
          <p:spPr>
            <a:xfrm>
              <a:off x="920332" y="2305898"/>
              <a:ext cx="1427391" cy="5406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>
                  <a:solidFill>
                    <a:srgbClr val="0B5E60"/>
                  </a:solidFill>
                </a:rPr>
                <a:t>160 000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BBD2050-0BD4-EE37-40A9-88EAE868BFC0}"/>
                </a:ext>
              </a:extLst>
            </p:cNvPr>
            <p:cNvCxnSpPr>
              <a:cxnSpLocks/>
              <a:stCxn id="6" idx="7"/>
            </p:cNvCxnSpPr>
            <p:nvPr/>
          </p:nvCxnSpPr>
          <p:spPr>
            <a:xfrm flipV="1">
              <a:off x="2133057" y="1845298"/>
              <a:ext cx="832334" cy="206386"/>
            </a:xfrm>
            <a:prstGeom prst="line">
              <a:avLst/>
            </a:prstGeom>
            <a:ln>
              <a:solidFill>
                <a:srgbClr val="0B5E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12474CA8-44D8-F8F1-AF3E-1738A50B8204}"/>
                </a:ext>
              </a:extLst>
            </p:cNvPr>
            <p:cNvCxnSpPr>
              <a:cxnSpLocks/>
            </p:cNvCxnSpPr>
            <p:nvPr/>
          </p:nvCxnSpPr>
          <p:spPr>
            <a:xfrm>
              <a:off x="2973936" y="1845298"/>
              <a:ext cx="1242629" cy="0"/>
            </a:xfrm>
            <a:prstGeom prst="line">
              <a:avLst/>
            </a:prstGeom>
            <a:ln>
              <a:solidFill>
                <a:srgbClr val="0B5E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7A8F2C3E-ADA2-B8CF-8E54-4815F97D03FD}"/>
                </a:ext>
              </a:extLst>
            </p:cNvPr>
            <p:cNvCxnSpPr>
              <a:stCxn id="6" idx="6"/>
            </p:cNvCxnSpPr>
            <p:nvPr/>
          </p:nvCxnSpPr>
          <p:spPr>
            <a:xfrm flipV="1">
              <a:off x="2347724" y="2549944"/>
              <a:ext cx="1877386" cy="1"/>
            </a:xfrm>
            <a:prstGeom prst="line">
              <a:avLst/>
            </a:prstGeom>
            <a:ln>
              <a:solidFill>
                <a:srgbClr val="0B5E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8771DEFF-1B56-9C49-F6DC-4131552CB9D4}"/>
                </a:ext>
              </a:extLst>
            </p:cNvPr>
            <p:cNvCxnSpPr>
              <a:stCxn id="6" idx="5"/>
            </p:cNvCxnSpPr>
            <p:nvPr/>
          </p:nvCxnSpPr>
          <p:spPr>
            <a:xfrm>
              <a:off x="2133057" y="3048205"/>
              <a:ext cx="840879" cy="206386"/>
            </a:xfrm>
            <a:prstGeom prst="line">
              <a:avLst/>
            </a:prstGeom>
            <a:ln>
              <a:solidFill>
                <a:srgbClr val="0B5E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1BC2328E-A017-838B-8511-8CC51E78CA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3936" y="3254742"/>
              <a:ext cx="1251174" cy="0"/>
            </a:xfrm>
            <a:prstGeom prst="line">
              <a:avLst/>
            </a:prstGeom>
            <a:ln>
              <a:solidFill>
                <a:srgbClr val="0B5E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7E59A19E-5565-C408-A8DA-DE0F246A7D5E}"/>
              </a:ext>
            </a:extLst>
          </p:cNvPr>
          <p:cNvSpPr txBox="1"/>
          <p:nvPr/>
        </p:nvSpPr>
        <p:spPr>
          <a:xfrm>
            <a:off x="3990698" y="1780507"/>
            <a:ext cx="47774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>
                <a:solidFill>
                  <a:srgbClr val="000000"/>
                </a:solidFill>
              </a:rPr>
              <a:t>Le nombre de logements du bâtiment </a:t>
            </a:r>
            <a:r>
              <a:rPr lang="fr-FR" sz="1500" b="1">
                <a:solidFill>
                  <a:srgbClr val="000000"/>
                </a:solidFill>
              </a:rPr>
              <a:t>est supérieur à 30</a:t>
            </a:r>
            <a:endParaRPr lang="fr-FR" sz="1500" b="1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16DE40-9883-AEBC-A48C-4FE8A7836EF8}"/>
              </a:ext>
            </a:extLst>
          </p:cNvPr>
          <p:cNvSpPr txBox="1"/>
          <p:nvPr/>
        </p:nvSpPr>
        <p:spPr>
          <a:xfrm>
            <a:off x="3990557" y="2268176"/>
            <a:ext cx="4777618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fr-FR" sz="1500">
                <a:solidFill>
                  <a:srgbClr val="000000"/>
                </a:solidFill>
              </a:rPr>
              <a:t>Le système de chauffage actuel</a:t>
            </a:r>
            <a:r>
              <a:rPr lang="fr-FR" sz="1500">
                <a:solidFill>
                  <a:srgbClr val="FF0000"/>
                </a:solidFill>
              </a:rPr>
              <a:t> </a:t>
            </a:r>
            <a:r>
              <a:rPr lang="fr-FR" sz="1500">
                <a:solidFill>
                  <a:srgbClr val="000000"/>
                </a:solidFill>
              </a:rPr>
              <a:t>est </a:t>
            </a:r>
            <a:r>
              <a:rPr lang="fr-FR" sz="1500" b="1">
                <a:solidFill>
                  <a:srgbClr val="000000"/>
                </a:solidFill>
              </a:rPr>
              <a:t>une</a:t>
            </a:r>
            <a:r>
              <a:rPr lang="fr-FR" sz="1500">
                <a:solidFill>
                  <a:srgbClr val="000000"/>
                </a:solidFill>
              </a:rPr>
              <a:t> </a:t>
            </a:r>
            <a:r>
              <a:rPr lang="fr-FR" sz="1500" b="1">
                <a:solidFill>
                  <a:srgbClr val="000000"/>
                </a:solidFill>
              </a:rPr>
              <a:t>chaudière collective existante </a:t>
            </a:r>
            <a:r>
              <a:rPr lang="fr-FR" sz="1500">
                <a:solidFill>
                  <a:srgbClr val="000000"/>
                </a:solidFill>
              </a:rPr>
              <a:t>et </a:t>
            </a:r>
            <a:r>
              <a:rPr lang="fr-FR" sz="1500" b="1">
                <a:solidFill>
                  <a:srgbClr val="000000"/>
                </a:solidFill>
              </a:rPr>
              <a:t>le</a:t>
            </a:r>
            <a:r>
              <a:rPr lang="fr-FR" sz="1500">
                <a:solidFill>
                  <a:srgbClr val="000000"/>
                </a:solidFill>
              </a:rPr>
              <a:t> </a:t>
            </a:r>
            <a:r>
              <a:rPr lang="fr-FR" sz="1500" b="1">
                <a:solidFill>
                  <a:srgbClr val="000000"/>
                </a:solidFill>
              </a:rPr>
              <a:t>bâtiment est en étiquette D ou plus</a:t>
            </a:r>
            <a:endParaRPr lang="fr-FR" sz="1500" b="1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FDFC0F7-627C-5A1C-5AC3-564EE7A729A1}"/>
              </a:ext>
            </a:extLst>
          </p:cNvPr>
          <p:cNvSpPr txBox="1"/>
          <p:nvPr/>
        </p:nvSpPr>
        <p:spPr>
          <a:xfrm>
            <a:off x="681432" y="2588977"/>
            <a:ext cx="234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rgbClr val="000000"/>
                </a:solidFill>
              </a:rPr>
              <a:t>Nombre de logements des adhérents à la FOPH concernés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2ACA5C-3067-3F88-48F0-31AC188F2A70}"/>
              </a:ext>
            </a:extLst>
          </p:cNvPr>
          <p:cNvSpPr txBox="1"/>
          <p:nvPr/>
        </p:nvSpPr>
        <p:spPr>
          <a:xfrm>
            <a:off x="820542" y="3269918"/>
            <a:ext cx="7947633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b="1">
                <a:solidFill>
                  <a:srgbClr val="000000"/>
                </a:solidFill>
              </a:rPr>
              <a:t>Potentiel important </a:t>
            </a:r>
            <a:r>
              <a:rPr lang="fr-FR" sz="1400">
                <a:solidFill>
                  <a:srgbClr val="000000"/>
                </a:solidFill>
              </a:rPr>
              <a:t>(338 000 logements pour l’ensemble du parc social) qui reste </a:t>
            </a:r>
            <a:r>
              <a:rPr lang="fr-FR" sz="1400" b="1">
                <a:solidFill>
                  <a:srgbClr val="000000"/>
                </a:solidFill>
              </a:rPr>
              <a:t>prospectif.</a:t>
            </a:r>
            <a:endParaRPr lang="fr-FR" sz="1400">
              <a:solidFill>
                <a:srgbClr val="000000"/>
              </a:solidFill>
            </a:endParaRPr>
          </a:p>
          <a:p>
            <a:pPr algn="just"/>
            <a:endParaRPr lang="fr-FR" sz="1400">
              <a:solidFill>
                <a:srgbClr val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>
                <a:solidFill>
                  <a:srgbClr val="000000"/>
                </a:solidFill>
              </a:rPr>
              <a:t>La confirmation de ce potentiel passera par une </a:t>
            </a:r>
            <a:r>
              <a:rPr lang="fr-FR" sz="1400" b="1">
                <a:solidFill>
                  <a:srgbClr val="000000"/>
                </a:solidFill>
              </a:rPr>
              <a:t>communication accrue entre les organismes Hlm et les collectivités territoriales &amp; gestionnaires</a:t>
            </a:r>
            <a:r>
              <a:rPr lang="fr-FR" sz="140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400">
              <a:solidFill>
                <a:srgbClr val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>
                <a:solidFill>
                  <a:srgbClr val="000000"/>
                </a:solidFill>
              </a:rPr>
              <a:t>Bien que la compétence légale soit portée</a:t>
            </a:r>
            <a:r>
              <a:rPr lang="fr-FR" sz="1400">
                <a:solidFill>
                  <a:srgbClr val="FF0000"/>
                </a:solidFill>
              </a:rPr>
              <a:t> </a:t>
            </a:r>
            <a:r>
              <a:rPr lang="fr-FR" sz="1400">
                <a:solidFill>
                  <a:srgbClr val="000000"/>
                </a:solidFill>
              </a:rPr>
              <a:t>par la collectivité territoriale, les organismes Hlm peuvent être acteurs du développement des réseaux sur leurs territoires, par le déploiement des </a:t>
            </a:r>
            <a:r>
              <a:rPr lang="fr-FR" sz="1400" b="1">
                <a:solidFill>
                  <a:srgbClr val="000000"/>
                </a:solidFill>
              </a:rPr>
              <a:t>réseaux privés </a:t>
            </a:r>
            <a:r>
              <a:rPr lang="fr-FR" sz="1400">
                <a:solidFill>
                  <a:srgbClr val="000000"/>
                </a:solidFill>
              </a:rPr>
              <a:t>notamment. </a:t>
            </a:r>
            <a:endParaRPr lang="fr-FR" sz="140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80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C0985FED-3428-E410-F497-30DA6E198A4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9450071"/>
              </p:ext>
            </p:extLst>
          </p:nvPr>
        </p:nvGraphicFramePr>
        <p:xfrm>
          <a:off x="948062" y="735869"/>
          <a:ext cx="7828793" cy="318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63D33A-BDAC-875C-F498-0027B34A3E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2557" y="4885009"/>
            <a:ext cx="5400000" cy="135000"/>
          </a:xfrm>
        </p:spPr>
        <p:txBody>
          <a:bodyPr/>
          <a:lstStyle/>
          <a:p>
            <a:r>
              <a:rPr lang="fr-FR"/>
              <a:t>Convention FOPH Nancy • 1</a:t>
            </a:r>
            <a:r>
              <a:rPr lang="fr-FR" baseline="30000"/>
              <a:t>er</a:t>
            </a:r>
            <a:r>
              <a:rPr lang="fr-FR"/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B6B209-4A3F-6387-987A-3A6AFF766C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 • </a:t>
            </a:r>
            <a:fld id="{4373F302-3333-4E3B-832E-E5498DC430A4}" type="slidenum">
              <a:rPr lang="fr-FR" smtClean="0"/>
              <a:pPr algn="l"/>
              <a:t>15</a:t>
            </a:fld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74A8E5D-38AB-8D00-B6E0-2F1AE6F0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31" y="258491"/>
            <a:ext cx="8007187" cy="791369"/>
          </a:xfrm>
        </p:spPr>
        <p:txBody>
          <a:bodyPr/>
          <a:lstStyle/>
          <a:p>
            <a:r>
              <a:rPr lang="fr-FR"/>
              <a:t>Données clés de l’étude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6F640A-D95F-F339-432E-908C8C793787}"/>
              </a:ext>
            </a:extLst>
          </p:cNvPr>
          <p:cNvSpPr txBox="1"/>
          <p:nvPr/>
        </p:nvSpPr>
        <p:spPr>
          <a:xfrm>
            <a:off x="3386160" y="3617200"/>
            <a:ext cx="5326397" cy="6072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100" b="0" i="1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Répartition des logements des adhérents à la FOPH selon leur situation vis-à-vis d’un raccordement à un réseau de chaleur  </a:t>
            </a:r>
            <a:endParaRPr lang="fr-FR" sz="800" b="0" i="1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A226246-6EDF-3AFE-7B04-CEA2FA6778D1}"/>
              </a:ext>
            </a:extLst>
          </p:cNvPr>
          <p:cNvSpPr txBox="1"/>
          <p:nvPr/>
        </p:nvSpPr>
        <p:spPr>
          <a:xfrm>
            <a:off x="1004454" y="4038109"/>
            <a:ext cx="6650182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sz="15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 l’échelle du parc social, le potentiel total représente </a:t>
            </a:r>
            <a:r>
              <a:rPr lang="fr-FR" sz="15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748 000 logements</a:t>
            </a:r>
            <a:r>
              <a:rPr lang="fr-FR" sz="15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7847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CF4FA-8199-43BB-9ACB-08C4D1A1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18" y="258491"/>
            <a:ext cx="7998939" cy="791369"/>
          </a:xfrm>
        </p:spPr>
        <p:txBody>
          <a:bodyPr/>
          <a:lstStyle/>
          <a:p>
            <a:r>
              <a:rPr lang="fr-FR"/>
              <a:t>Les actions à mettre en œuvre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4B2972-FAC7-4B5A-B5CB-7EC59A2480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618" y="836891"/>
            <a:ext cx="8059882" cy="3979538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Aft>
                <a:spcPts val="600"/>
              </a:spcAft>
            </a:pPr>
            <a:r>
              <a:rPr lang="fr-FR" sz="1600"/>
              <a:t>Renforcer la collaboration entre les bailleurs sociaux adhérents et les</a:t>
            </a:r>
            <a:r>
              <a:rPr lang="fr-FR" sz="1600">
                <a:solidFill>
                  <a:srgbClr val="FF0000"/>
                </a:solidFill>
              </a:rPr>
              <a:t> </a:t>
            </a:r>
            <a:r>
              <a:rPr lang="fr-FR" sz="1600"/>
              <a:t>collectivités territoriales et gestionnaires autour des réseaux de chaleur</a:t>
            </a:r>
          </a:p>
          <a:p>
            <a:pPr marL="418465" lvl="3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400"/>
              <a:t>Communiquer sur le rôle que peut porter le secteur HLM dans le développement des réseaux. </a:t>
            </a:r>
            <a:endParaRPr lang="fr-FR" sz="1400">
              <a:cs typeface="Calibri"/>
            </a:endParaRPr>
          </a:p>
          <a:p>
            <a:pPr marL="418465" lvl="3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400"/>
              <a:t>Demander une plus grande </a:t>
            </a:r>
            <a:r>
              <a:rPr lang="fr-FR" sz="1400">
                <a:solidFill>
                  <a:srgbClr val="000000"/>
                </a:solidFill>
              </a:rPr>
              <a:t>disponibilité et sous format open-data des </a:t>
            </a:r>
            <a:r>
              <a:rPr lang="fr-FR" sz="1400"/>
              <a:t>documents relatifs aux réseaux de chaleur. </a:t>
            </a:r>
            <a:r>
              <a:rPr lang="fr-FR" sz="1400">
                <a:solidFill>
                  <a:srgbClr val="FF0000"/>
                </a:solidFill>
              </a:rPr>
              <a:t> </a:t>
            </a:r>
            <a:r>
              <a:rPr lang="fr-FR" sz="1400"/>
              <a:t> </a:t>
            </a:r>
          </a:p>
          <a:p>
            <a:pPr marL="418465" lvl="3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400"/>
              <a:t>Inciter </a:t>
            </a:r>
            <a:r>
              <a:rPr lang="fr-FR" sz="1400">
                <a:solidFill>
                  <a:srgbClr val="000000"/>
                </a:solidFill>
              </a:rPr>
              <a:t>les adhérents </a:t>
            </a:r>
            <a:r>
              <a:rPr lang="fr-FR" sz="1400"/>
              <a:t>à récupérer ceux qui les concernent afin de les croiser avec leurs PSP et PMT.</a:t>
            </a:r>
            <a:endParaRPr lang="fr-FR" sz="1400">
              <a:cs typeface="Calibri"/>
            </a:endParaRP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None/>
            </a:pPr>
            <a:endParaRPr lang="fr-FR" sz="1600"/>
          </a:p>
          <a:p>
            <a:pPr marL="0" indent="0" algn="just">
              <a:lnSpc>
                <a:spcPct val="110000"/>
              </a:lnSpc>
              <a:spcAft>
                <a:spcPts val="600"/>
              </a:spcAft>
            </a:pPr>
            <a:r>
              <a:rPr lang="fr-FR" sz="1600"/>
              <a:t>Adapter l’accompagnement et les aides financières aux enjeux du raccordement</a:t>
            </a:r>
            <a:endParaRPr lang="fr-FR" sz="1600">
              <a:cs typeface="Calibri"/>
            </a:endParaRPr>
          </a:p>
          <a:p>
            <a:pPr marL="390525" lvl="4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400"/>
              <a:t>Apporter un dispositif de financement (Coup de pouce CEE par exemple) pour le passage d’une production individuelle à une production collective en cas de raccordement à un réseau de chaleur vertueux. </a:t>
            </a:r>
          </a:p>
          <a:p>
            <a:pPr marL="390525" lvl="4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400"/>
              <a:t>Prolonger le Coup de pouce « Chauffage des bâtiments résidentiels collectifs et tertiaires » au-delà de 2025, pour être en phase avec les stratégies patrimoniales. </a:t>
            </a:r>
          </a:p>
          <a:p>
            <a:pPr marL="390525" lvl="4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1400">
              <a:cs typeface="Calibri" panose="020F0502020204030204"/>
            </a:endParaRPr>
          </a:p>
          <a:p>
            <a:pPr marL="0" indent="0" algn="just">
              <a:lnSpc>
                <a:spcPct val="110000"/>
              </a:lnSpc>
              <a:spcAft>
                <a:spcPts val="600"/>
              </a:spcAft>
            </a:pPr>
            <a:r>
              <a:rPr lang="fr-FR" sz="1600"/>
              <a:t>Favoriser la mutualisation des raccordements</a:t>
            </a:r>
            <a:endParaRPr lang="fr-FR" sz="1600">
              <a:cs typeface="Calibri"/>
            </a:endParaRPr>
          </a:p>
          <a:p>
            <a:pPr marL="418465" lvl="3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400">
                <a:solidFill>
                  <a:schemeClr val="tx1"/>
                </a:solidFill>
              </a:rPr>
              <a:t>Améliorer les échanges </a:t>
            </a:r>
            <a:r>
              <a:rPr lang="fr-FR" sz="1400" err="1">
                <a:solidFill>
                  <a:schemeClr val="tx1"/>
                </a:solidFill>
              </a:rPr>
              <a:t>infra-régionaux</a:t>
            </a:r>
            <a:r>
              <a:rPr lang="fr-FR" sz="1400">
                <a:solidFill>
                  <a:schemeClr val="tx1"/>
                </a:solidFill>
              </a:rPr>
              <a:t> entre bailleurs sociaux autour de ces sujets.</a:t>
            </a:r>
          </a:p>
          <a:p>
            <a:pPr marL="418465" lvl="3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400">
                <a:solidFill>
                  <a:schemeClr val="tx1"/>
                </a:solidFill>
              </a:rPr>
              <a:t>Envisager la mutualisation à l’échelle du quartier avec les propriétaires tertiaires et les copropriétés.</a:t>
            </a:r>
            <a:endParaRPr lang="fr-FR" sz="140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7ADE6E-35EE-433C-9CB7-F43C0B346B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0B5E60"/>
                </a:solidFill>
              </a:rPr>
              <a:t>Convention FOPH Nancy • 1</a:t>
            </a:r>
            <a:r>
              <a:rPr lang="fr-FR" baseline="30000">
                <a:solidFill>
                  <a:srgbClr val="0B5E60"/>
                </a:solidFill>
              </a:rPr>
              <a:t>er</a:t>
            </a:r>
            <a:r>
              <a:rPr lang="fr-FR">
                <a:solidFill>
                  <a:srgbClr val="0B5E60"/>
                </a:solidFill>
              </a:rPr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663C8F-1006-4722-998E-0DC70AAF4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0B5E60"/>
                </a:solidFill>
              </a:rPr>
              <a:t> • </a:t>
            </a:r>
            <a:fld id="{4373F302-3333-4E3B-832E-E5498DC430A4}" type="slidenum">
              <a:rPr lang="fr-FR" smtClean="0">
                <a:solidFill>
                  <a:srgbClr val="0B5E60"/>
                </a:solidFill>
              </a:rPr>
              <a:pPr algn="l"/>
              <a:t>16</a:t>
            </a:fld>
            <a:endParaRPr lang="fr-FR">
              <a:solidFill>
                <a:srgbClr val="0B5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3417CBF0-2687-5D74-F2D5-4C10641F46B9}"/>
              </a:ext>
            </a:extLst>
          </p:cNvPr>
          <p:cNvGrpSpPr/>
          <p:nvPr/>
        </p:nvGrpSpPr>
        <p:grpSpPr>
          <a:xfrm>
            <a:off x="1858936" y="1442141"/>
            <a:ext cx="872202" cy="791369"/>
            <a:chOff x="5079353" y="1559646"/>
            <a:chExt cx="994185" cy="909784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AC65FCC8-1C1D-55B5-D245-CE4FD20CBFFC}"/>
                </a:ext>
              </a:extLst>
            </p:cNvPr>
            <p:cNvSpPr/>
            <p:nvPr/>
          </p:nvSpPr>
          <p:spPr>
            <a:xfrm>
              <a:off x="5079353" y="1641430"/>
              <a:ext cx="828000" cy="82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57E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0F9A436-E093-C364-8801-F4588E44642D}"/>
                </a:ext>
              </a:extLst>
            </p:cNvPr>
            <p:cNvSpPr txBox="1"/>
            <p:nvPr/>
          </p:nvSpPr>
          <p:spPr>
            <a:xfrm>
              <a:off x="5175773" y="1832117"/>
              <a:ext cx="650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>
                  <a:solidFill>
                    <a:srgbClr val="F57E1B"/>
                  </a:solidFill>
                </a:rPr>
                <a:t>29,8 TWh</a:t>
              </a:r>
            </a:p>
          </p:txBody>
        </p:sp>
        <p:grpSp>
          <p:nvGrpSpPr>
            <p:cNvPr id="18" name="Google Shape;1805;p31">
              <a:extLst>
                <a:ext uri="{FF2B5EF4-FFF2-40B4-BE49-F238E27FC236}">
                  <a16:creationId xmlns:a16="http://schemas.microsoft.com/office/drawing/2014/main" id="{CE3A9B33-C941-DBFB-E2F9-3247483CB814}"/>
                </a:ext>
              </a:extLst>
            </p:cNvPr>
            <p:cNvGrpSpPr/>
            <p:nvPr/>
          </p:nvGrpSpPr>
          <p:grpSpPr>
            <a:xfrm>
              <a:off x="5662104" y="1559646"/>
              <a:ext cx="411434" cy="528035"/>
              <a:chOff x="7875805" y="5169425"/>
              <a:chExt cx="621121" cy="797154"/>
            </a:xfrm>
          </p:grpSpPr>
          <p:sp>
            <p:nvSpPr>
              <p:cNvPr id="19" name="Google Shape;1807;p31">
                <a:extLst>
                  <a:ext uri="{FF2B5EF4-FFF2-40B4-BE49-F238E27FC236}">
                    <a16:creationId xmlns:a16="http://schemas.microsoft.com/office/drawing/2014/main" id="{E555DABF-E11E-7F55-BC87-BCC3625A3373}"/>
                  </a:ext>
                </a:extLst>
              </p:cNvPr>
              <p:cNvSpPr/>
              <p:nvPr/>
            </p:nvSpPr>
            <p:spPr>
              <a:xfrm>
                <a:off x="7887157" y="5184537"/>
                <a:ext cx="393859" cy="782042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10609" extrusionOk="0">
                    <a:moveTo>
                      <a:pt x="2672" y="0"/>
                    </a:moveTo>
                    <a:lnTo>
                      <a:pt x="2415" y="26"/>
                    </a:lnTo>
                    <a:lnTo>
                      <a:pt x="2184" y="103"/>
                    </a:lnTo>
                    <a:lnTo>
                      <a:pt x="1952" y="206"/>
                    </a:lnTo>
                    <a:lnTo>
                      <a:pt x="1773" y="360"/>
                    </a:lnTo>
                    <a:lnTo>
                      <a:pt x="1618" y="566"/>
                    </a:lnTo>
                    <a:lnTo>
                      <a:pt x="1490" y="771"/>
                    </a:lnTo>
                    <a:lnTo>
                      <a:pt x="1413" y="1028"/>
                    </a:lnTo>
                    <a:lnTo>
                      <a:pt x="1387" y="1285"/>
                    </a:lnTo>
                    <a:lnTo>
                      <a:pt x="1387" y="5600"/>
                    </a:lnTo>
                    <a:lnTo>
                      <a:pt x="1079" y="5805"/>
                    </a:lnTo>
                    <a:lnTo>
                      <a:pt x="822" y="6037"/>
                    </a:lnTo>
                    <a:lnTo>
                      <a:pt x="591" y="6293"/>
                    </a:lnTo>
                    <a:lnTo>
                      <a:pt x="386" y="6576"/>
                    </a:lnTo>
                    <a:lnTo>
                      <a:pt x="206" y="6910"/>
                    </a:lnTo>
                    <a:lnTo>
                      <a:pt x="103" y="7244"/>
                    </a:lnTo>
                    <a:lnTo>
                      <a:pt x="26" y="7603"/>
                    </a:lnTo>
                    <a:lnTo>
                      <a:pt x="0" y="7989"/>
                    </a:lnTo>
                    <a:lnTo>
                      <a:pt x="26" y="8245"/>
                    </a:lnTo>
                    <a:lnTo>
                      <a:pt x="77" y="8502"/>
                    </a:lnTo>
                    <a:lnTo>
                      <a:pt x="129" y="8759"/>
                    </a:lnTo>
                    <a:lnTo>
                      <a:pt x="231" y="8990"/>
                    </a:lnTo>
                    <a:lnTo>
                      <a:pt x="334" y="9222"/>
                    </a:lnTo>
                    <a:lnTo>
                      <a:pt x="463" y="9427"/>
                    </a:lnTo>
                    <a:lnTo>
                      <a:pt x="617" y="9632"/>
                    </a:lnTo>
                    <a:lnTo>
                      <a:pt x="797" y="9812"/>
                    </a:lnTo>
                    <a:lnTo>
                      <a:pt x="976" y="9992"/>
                    </a:lnTo>
                    <a:lnTo>
                      <a:pt x="1182" y="10146"/>
                    </a:lnTo>
                    <a:lnTo>
                      <a:pt x="1387" y="10275"/>
                    </a:lnTo>
                    <a:lnTo>
                      <a:pt x="1618" y="10403"/>
                    </a:lnTo>
                    <a:lnTo>
                      <a:pt x="1850" y="10480"/>
                    </a:lnTo>
                    <a:lnTo>
                      <a:pt x="2107" y="10557"/>
                    </a:lnTo>
                    <a:lnTo>
                      <a:pt x="2363" y="10583"/>
                    </a:lnTo>
                    <a:lnTo>
                      <a:pt x="2620" y="10609"/>
                    </a:lnTo>
                    <a:lnTo>
                      <a:pt x="2903" y="10609"/>
                    </a:lnTo>
                    <a:lnTo>
                      <a:pt x="3185" y="10557"/>
                    </a:lnTo>
                    <a:lnTo>
                      <a:pt x="3442" y="10506"/>
                    </a:lnTo>
                    <a:lnTo>
                      <a:pt x="3673" y="10403"/>
                    </a:lnTo>
                    <a:lnTo>
                      <a:pt x="3930" y="10300"/>
                    </a:lnTo>
                    <a:lnTo>
                      <a:pt x="4136" y="10172"/>
                    </a:lnTo>
                    <a:lnTo>
                      <a:pt x="4341" y="10018"/>
                    </a:lnTo>
                    <a:lnTo>
                      <a:pt x="4547" y="9838"/>
                    </a:lnTo>
                    <a:lnTo>
                      <a:pt x="4726" y="9658"/>
                    </a:lnTo>
                    <a:lnTo>
                      <a:pt x="4881" y="9453"/>
                    </a:lnTo>
                    <a:lnTo>
                      <a:pt x="5009" y="9222"/>
                    </a:lnTo>
                    <a:lnTo>
                      <a:pt x="5112" y="8990"/>
                    </a:lnTo>
                    <a:lnTo>
                      <a:pt x="5214" y="8733"/>
                    </a:lnTo>
                    <a:lnTo>
                      <a:pt x="5292" y="8477"/>
                    </a:lnTo>
                    <a:lnTo>
                      <a:pt x="5317" y="8220"/>
                    </a:lnTo>
                    <a:lnTo>
                      <a:pt x="5343" y="7937"/>
                    </a:lnTo>
                    <a:lnTo>
                      <a:pt x="5317" y="7578"/>
                    </a:lnTo>
                    <a:lnTo>
                      <a:pt x="5240" y="7218"/>
                    </a:lnTo>
                    <a:lnTo>
                      <a:pt x="5112" y="6884"/>
                    </a:lnTo>
                    <a:lnTo>
                      <a:pt x="4958" y="6576"/>
                    </a:lnTo>
                    <a:lnTo>
                      <a:pt x="4752" y="6268"/>
                    </a:lnTo>
                    <a:lnTo>
                      <a:pt x="4521" y="6011"/>
                    </a:lnTo>
                    <a:lnTo>
                      <a:pt x="4264" y="5805"/>
                    </a:lnTo>
                    <a:lnTo>
                      <a:pt x="3956" y="5600"/>
                    </a:lnTo>
                    <a:lnTo>
                      <a:pt x="3956" y="1285"/>
                    </a:lnTo>
                    <a:lnTo>
                      <a:pt x="3930" y="1028"/>
                    </a:lnTo>
                    <a:lnTo>
                      <a:pt x="3853" y="771"/>
                    </a:lnTo>
                    <a:lnTo>
                      <a:pt x="3725" y="566"/>
                    </a:lnTo>
                    <a:lnTo>
                      <a:pt x="3571" y="360"/>
                    </a:lnTo>
                    <a:lnTo>
                      <a:pt x="3391" y="206"/>
                    </a:lnTo>
                    <a:lnTo>
                      <a:pt x="3160" y="103"/>
                    </a:lnTo>
                    <a:lnTo>
                      <a:pt x="2928" y="26"/>
                    </a:lnTo>
                    <a:lnTo>
                      <a:pt x="26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1808;p31">
                <a:extLst>
                  <a:ext uri="{FF2B5EF4-FFF2-40B4-BE49-F238E27FC236}">
                    <a16:creationId xmlns:a16="http://schemas.microsoft.com/office/drawing/2014/main" id="{CDF42945-8371-0AAB-BFF6-3672F36DD8CB}"/>
                  </a:ext>
                </a:extLst>
              </p:cNvPr>
              <p:cNvSpPr/>
              <p:nvPr/>
            </p:nvSpPr>
            <p:spPr>
              <a:xfrm>
                <a:off x="8239292" y="5169425"/>
                <a:ext cx="24695" cy="5875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97" extrusionOk="0">
                    <a:moveTo>
                      <a:pt x="181" y="0"/>
                    </a:moveTo>
                    <a:lnTo>
                      <a:pt x="104" y="26"/>
                    </a:lnTo>
                    <a:lnTo>
                      <a:pt x="52" y="51"/>
                    </a:lnTo>
                    <a:lnTo>
                      <a:pt x="26" y="103"/>
                    </a:lnTo>
                    <a:lnTo>
                      <a:pt x="1" y="154"/>
                    </a:lnTo>
                    <a:lnTo>
                      <a:pt x="1" y="642"/>
                    </a:lnTo>
                    <a:lnTo>
                      <a:pt x="26" y="694"/>
                    </a:lnTo>
                    <a:lnTo>
                      <a:pt x="52" y="745"/>
                    </a:lnTo>
                    <a:lnTo>
                      <a:pt x="104" y="796"/>
                    </a:lnTo>
                    <a:lnTo>
                      <a:pt x="232" y="796"/>
                    </a:lnTo>
                    <a:lnTo>
                      <a:pt x="283" y="745"/>
                    </a:lnTo>
                    <a:lnTo>
                      <a:pt x="309" y="694"/>
                    </a:lnTo>
                    <a:lnTo>
                      <a:pt x="335" y="642"/>
                    </a:lnTo>
                    <a:lnTo>
                      <a:pt x="335" y="154"/>
                    </a:lnTo>
                    <a:lnTo>
                      <a:pt x="309" y="103"/>
                    </a:lnTo>
                    <a:lnTo>
                      <a:pt x="283" y="51"/>
                    </a:lnTo>
                    <a:lnTo>
                      <a:pt x="232" y="26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1809;p31">
                <a:extLst>
                  <a:ext uri="{FF2B5EF4-FFF2-40B4-BE49-F238E27FC236}">
                    <a16:creationId xmlns:a16="http://schemas.microsoft.com/office/drawing/2014/main" id="{C283CD98-53BB-107B-F5E8-E08581240AA8}"/>
                  </a:ext>
                </a:extLst>
              </p:cNvPr>
              <p:cNvSpPr/>
              <p:nvPr/>
            </p:nvSpPr>
            <p:spPr>
              <a:xfrm>
                <a:off x="8239292" y="5601098"/>
                <a:ext cx="24695" cy="5875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97" extrusionOk="0">
                    <a:moveTo>
                      <a:pt x="104" y="0"/>
                    </a:moveTo>
                    <a:lnTo>
                      <a:pt x="52" y="52"/>
                    </a:lnTo>
                    <a:lnTo>
                      <a:pt x="26" y="77"/>
                    </a:lnTo>
                    <a:lnTo>
                      <a:pt x="1" y="154"/>
                    </a:lnTo>
                    <a:lnTo>
                      <a:pt x="1" y="617"/>
                    </a:lnTo>
                    <a:lnTo>
                      <a:pt x="26" y="694"/>
                    </a:lnTo>
                    <a:lnTo>
                      <a:pt x="52" y="745"/>
                    </a:lnTo>
                    <a:lnTo>
                      <a:pt x="104" y="771"/>
                    </a:lnTo>
                    <a:lnTo>
                      <a:pt x="181" y="796"/>
                    </a:lnTo>
                    <a:lnTo>
                      <a:pt x="232" y="771"/>
                    </a:lnTo>
                    <a:lnTo>
                      <a:pt x="283" y="745"/>
                    </a:lnTo>
                    <a:lnTo>
                      <a:pt x="309" y="694"/>
                    </a:lnTo>
                    <a:lnTo>
                      <a:pt x="335" y="617"/>
                    </a:lnTo>
                    <a:lnTo>
                      <a:pt x="335" y="154"/>
                    </a:lnTo>
                    <a:lnTo>
                      <a:pt x="309" y="77"/>
                    </a:lnTo>
                    <a:lnTo>
                      <a:pt x="283" y="52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1810;p31">
                <a:extLst>
                  <a:ext uri="{FF2B5EF4-FFF2-40B4-BE49-F238E27FC236}">
                    <a16:creationId xmlns:a16="http://schemas.microsoft.com/office/drawing/2014/main" id="{3A043475-58F8-BDAB-C128-69F31074879A}"/>
                  </a:ext>
                </a:extLst>
              </p:cNvPr>
              <p:cNvSpPr/>
              <p:nvPr/>
            </p:nvSpPr>
            <p:spPr>
              <a:xfrm>
                <a:off x="8339692" y="5574561"/>
                <a:ext cx="39806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720" extrusionOk="0">
                    <a:moveTo>
                      <a:pt x="129" y="1"/>
                    </a:moveTo>
                    <a:lnTo>
                      <a:pt x="77" y="26"/>
                    </a:lnTo>
                    <a:lnTo>
                      <a:pt x="26" y="52"/>
                    </a:lnTo>
                    <a:lnTo>
                      <a:pt x="0" y="103"/>
                    </a:lnTo>
                    <a:lnTo>
                      <a:pt x="0" y="180"/>
                    </a:lnTo>
                    <a:lnTo>
                      <a:pt x="26" y="232"/>
                    </a:lnTo>
                    <a:lnTo>
                      <a:pt x="257" y="643"/>
                    </a:lnTo>
                    <a:lnTo>
                      <a:pt x="308" y="694"/>
                    </a:lnTo>
                    <a:lnTo>
                      <a:pt x="385" y="720"/>
                    </a:lnTo>
                    <a:lnTo>
                      <a:pt x="462" y="694"/>
                    </a:lnTo>
                    <a:lnTo>
                      <a:pt x="514" y="668"/>
                    </a:lnTo>
                    <a:lnTo>
                      <a:pt x="540" y="617"/>
                    </a:lnTo>
                    <a:lnTo>
                      <a:pt x="540" y="540"/>
                    </a:lnTo>
                    <a:lnTo>
                      <a:pt x="540" y="489"/>
                    </a:lnTo>
                    <a:lnTo>
                      <a:pt x="283" y="78"/>
                    </a:lnTo>
                    <a:lnTo>
                      <a:pt x="257" y="26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1811;p31">
                <a:extLst>
                  <a:ext uri="{FF2B5EF4-FFF2-40B4-BE49-F238E27FC236}">
                    <a16:creationId xmlns:a16="http://schemas.microsoft.com/office/drawing/2014/main" id="{B3FC5C5E-EAF7-CA9F-3FAB-A28574809026}"/>
                  </a:ext>
                </a:extLst>
              </p:cNvPr>
              <p:cNvSpPr/>
              <p:nvPr/>
            </p:nvSpPr>
            <p:spPr>
              <a:xfrm>
                <a:off x="8411637" y="5500699"/>
                <a:ext cx="53075" cy="41723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66" extrusionOk="0">
                    <a:moveTo>
                      <a:pt x="180" y="1"/>
                    </a:moveTo>
                    <a:lnTo>
                      <a:pt x="129" y="27"/>
                    </a:lnTo>
                    <a:lnTo>
                      <a:pt x="52" y="52"/>
                    </a:lnTo>
                    <a:lnTo>
                      <a:pt x="26" y="104"/>
                    </a:lnTo>
                    <a:lnTo>
                      <a:pt x="0" y="155"/>
                    </a:lnTo>
                    <a:lnTo>
                      <a:pt x="0" y="206"/>
                    </a:lnTo>
                    <a:lnTo>
                      <a:pt x="26" y="258"/>
                    </a:lnTo>
                    <a:lnTo>
                      <a:pt x="77" y="309"/>
                    </a:lnTo>
                    <a:lnTo>
                      <a:pt x="488" y="540"/>
                    </a:lnTo>
                    <a:lnTo>
                      <a:pt x="565" y="566"/>
                    </a:lnTo>
                    <a:lnTo>
                      <a:pt x="642" y="540"/>
                    </a:lnTo>
                    <a:lnTo>
                      <a:pt x="719" y="489"/>
                    </a:lnTo>
                    <a:lnTo>
                      <a:pt x="719" y="438"/>
                    </a:lnTo>
                    <a:lnTo>
                      <a:pt x="719" y="361"/>
                    </a:lnTo>
                    <a:lnTo>
                      <a:pt x="694" y="309"/>
                    </a:lnTo>
                    <a:lnTo>
                      <a:pt x="642" y="283"/>
                    </a:lnTo>
                    <a:lnTo>
                      <a:pt x="231" y="27"/>
                    </a:lnTo>
                    <a:lnTo>
                      <a:pt x="18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1812;p31">
                <a:extLst>
                  <a:ext uri="{FF2B5EF4-FFF2-40B4-BE49-F238E27FC236}">
                    <a16:creationId xmlns:a16="http://schemas.microsoft.com/office/drawing/2014/main" id="{C41C0AD2-1116-5BE6-1BA4-62C432CE0735}"/>
                  </a:ext>
                </a:extLst>
              </p:cNvPr>
              <p:cNvSpPr/>
              <p:nvPr/>
            </p:nvSpPr>
            <p:spPr>
              <a:xfrm>
                <a:off x="8438101" y="5402290"/>
                <a:ext cx="58825" cy="2469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335" extrusionOk="0">
                    <a:moveTo>
                      <a:pt x="155" y="0"/>
                    </a:moveTo>
                    <a:lnTo>
                      <a:pt x="104" y="26"/>
                    </a:lnTo>
                    <a:lnTo>
                      <a:pt x="52" y="52"/>
                    </a:lnTo>
                    <a:lnTo>
                      <a:pt x="1" y="103"/>
                    </a:lnTo>
                    <a:lnTo>
                      <a:pt x="1" y="154"/>
                    </a:lnTo>
                    <a:lnTo>
                      <a:pt x="1" y="231"/>
                    </a:lnTo>
                    <a:lnTo>
                      <a:pt x="52" y="283"/>
                    </a:lnTo>
                    <a:lnTo>
                      <a:pt x="104" y="309"/>
                    </a:lnTo>
                    <a:lnTo>
                      <a:pt x="155" y="334"/>
                    </a:lnTo>
                    <a:lnTo>
                      <a:pt x="643" y="334"/>
                    </a:lnTo>
                    <a:lnTo>
                      <a:pt x="694" y="309"/>
                    </a:lnTo>
                    <a:lnTo>
                      <a:pt x="746" y="283"/>
                    </a:lnTo>
                    <a:lnTo>
                      <a:pt x="771" y="231"/>
                    </a:lnTo>
                    <a:lnTo>
                      <a:pt x="797" y="154"/>
                    </a:lnTo>
                    <a:lnTo>
                      <a:pt x="771" y="103"/>
                    </a:lnTo>
                    <a:lnTo>
                      <a:pt x="746" y="52"/>
                    </a:lnTo>
                    <a:lnTo>
                      <a:pt x="694" y="26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1813;p31">
                <a:extLst>
                  <a:ext uri="{FF2B5EF4-FFF2-40B4-BE49-F238E27FC236}">
                    <a16:creationId xmlns:a16="http://schemas.microsoft.com/office/drawing/2014/main" id="{08F62411-5153-654F-5224-276FAA0CFDD2}"/>
                  </a:ext>
                </a:extLst>
              </p:cNvPr>
              <p:cNvSpPr/>
              <p:nvPr/>
            </p:nvSpPr>
            <p:spPr>
              <a:xfrm>
                <a:off x="8411637" y="5286779"/>
                <a:ext cx="53075" cy="39806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40" extrusionOk="0">
                    <a:moveTo>
                      <a:pt x="540" y="0"/>
                    </a:moveTo>
                    <a:lnTo>
                      <a:pt x="488" y="26"/>
                    </a:lnTo>
                    <a:lnTo>
                      <a:pt x="77" y="257"/>
                    </a:lnTo>
                    <a:lnTo>
                      <a:pt x="26" y="283"/>
                    </a:lnTo>
                    <a:lnTo>
                      <a:pt x="0" y="360"/>
                    </a:lnTo>
                    <a:lnTo>
                      <a:pt x="0" y="411"/>
                    </a:lnTo>
                    <a:lnTo>
                      <a:pt x="26" y="463"/>
                    </a:lnTo>
                    <a:lnTo>
                      <a:pt x="77" y="540"/>
                    </a:lnTo>
                    <a:lnTo>
                      <a:pt x="231" y="540"/>
                    </a:lnTo>
                    <a:lnTo>
                      <a:pt x="642" y="283"/>
                    </a:lnTo>
                    <a:lnTo>
                      <a:pt x="694" y="257"/>
                    </a:lnTo>
                    <a:lnTo>
                      <a:pt x="719" y="206"/>
                    </a:lnTo>
                    <a:lnTo>
                      <a:pt x="719" y="129"/>
                    </a:lnTo>
                    <a:lnTo>
                      <a:pt x="719" y="78"/>
                    </a:lnTo>
                    <a:lnTo>
                      <a:pt x="668" y="26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1814;p31">
                <a:extLst>
                  <a:ext uri="{FF2B5EF4-FFF2-40B4-BE49-F238E27FC236}">
                    <a16:creationId xmlns:a16="http://schemas.microsoft.com/office/drawing/2014/main" id="{5BD2DFF6-6978-30B4-5D33-2598117E699F}"/>
                  </a:ext>
                </a:extLst>
              </p:cNvPr>
              <p:cNvSpPr/>
              <p:nvPr/>
            </p:nvSpPr>
            <p:spPr>
              <a:xfrm>
                <a:off x="8339692" y="5201565"/>
                <a:ext cx="39806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720" extrusionOk="0">
                    <a:moveTo>
                      <a:pt x="360" y="1"/>
                    </a:moveTo>
                    <a:lnTo>
                      <a:pt x="283" y="26"/>
                    </a:lnTo>
                    <a:lnTo>
                      <a:pt x="257" y="78"/>
                    </a:lnTo>
                    <a:lnTo>
                      <a:pt x="26" y="489"/>
                    </a:lnTo>
                    <a:lnTo>
                      <a:pt x="0" y="540"/>
                    </a:lnTo>
                    <a:lnTo>
                      <a:pt x="0" y="617"/>
                    </a:lnTo>
                    <a:lnTo>
                      <a:pt x="26" y="668"/>
                    </a:lnTo>
                    <a:lnTo>
                      <a:pt x="77" y="694"/>
                    </a:lnTo>
                    <a:lnTo>
                      <a:pt x="154" y="720"/>
                    </a:lnTo>
                    <a:lnTo>
                      <a:pt x="231" y="694"/>
                    </a:lnTo>
                    <a:lnTo>
                      <a:pt x="283" y="643"/>
                    </a:lnTo>
                    <a:lnTo>
                      <a:pt x="540" y="232"/>
                    </a:lnTo>
                    <a:lnTo>
                      <a:pt x="540" y="180"/>
                    </a:lnTo>
                    <a:lnTo>
                      <a:pt x="540" y="103"/>
                    </a:lnTo>
                    <a:lnTo>
                      <a:pt x="514" y="52"/>
                    </a:lnTo>
                    <a:lnTo>
                      <a:pt x="462" y="26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1815;p31">
                <a:extLst>
                  <a:ext uri="{FF2B5EF4-FFF2-40B4-BE49-F238E27FC236}">
                    <a16:creationId xmlns:a16="http://schemas.microsoft.com/office/drawing/2014/main" id="{1F5775C7-D4D0-28CF-C27E-679008C0F224}"/>
                  </a:ext>
                </a:extLst>
              </p:cNvPr>
              <p:cNvSpPr/>
              <p:nvPr/>
            </p:nvSpPr>
            <p:spPr>
              <a:xfrm>
                <a:off x="7951510" y="5247047"/>
                <a:ext cx="265153" cy="657022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8913" extrusionOk="0">
                    <a:moveTo>
                      <a:pt x="1722" y="0"/>
                    </a:moveTo>
                    <a:lnTo>
                      <a:pt x="1644" y="26"/>
                    </a:lnTo>
                    <a:lnTo>
                      <a:pt x="1567" y="77"/>
                    </a:lnTo>
                    <a:lnTo>
                      <a:pt x="1490" y="129"/>
                    </a:lnTo>
                    <a:lnTo>
                      <a:pt x="1439" y="180"/>
                    </a:lnTo>
                    <a:lnTo>
                      <a:pt x="1413" y="257"/>
                    </a:lnTo>
                    <a:lnTo>
                      <a:pt x="1388" y="334"/>
                    </a:lnTo>
                    <a:lnTo>
                      <a:pt x="1362" y="437"/>
                    </a:lnTo>
                    <a:lnTo>
                      <a:pt x="1362" y="5343"/>
                    </a:lnTo>
                    <a:lnTo>
                      <a:pt x="1079" y="5420"/>
                    </a:lnTo>
                    <a:lnTo>
                      <a:pt x="823" y="5574"/>
                    </a:lnTo>
                    <a:lnTo>
                      <a:pt x="591" y="5754"/>
                    </a:lnTo>
                    <a:lnTo>
                      <a:pt x="386" y="5959"/>
                    </a:lnTo>
                    <a:lnTo>
                      <a:pt x="206" y="6216"/>
                    </a:lnTo>
                    <a:lnTo>
                      <a:pt x="103" y="6498"/>
                    </a:lnTo>
                    <a:lnTo>
                      <a:pt x="26" y="6781"/>
                    </a:lnTo>
                    <a:lnTo>
                      <a:pt x="1" y="7089"/>
                    </a:lnTo>
                    <a:lnTo>
                      <a:pt x="1" y="7269"/>
                    </a:lnTo>
                    <a:lnTo>
                      <a:pt x="26" y="7449"/>
                    </a:lnTo>
                    <a:lnTo>
                      <a:pt x="52" y="7603"/>
                    </a:lnTo>
                    <a:lnTo>
                      <a:pt x="129" y="7783"/>
                    </a:lnTo>
                    <a:lnTo>
                      <a:pt x="180" y="7937"/>
                    </a:lnTo>
                    <a:lnTo>
                      <a:pt x="283" y="8065"/>
                    </a:lnTo>
                    <a:lnTo>
                      <a:pt x="386" y="8219"/>
                    </a:lnTo>
                    <a:lnTo>
                      <a:pt x="489" y="8348"/>
                    </a:lnTo>
                    <a:lnTo>
                      <a:pt x="617" y="8451"/>
                    </a:lnTo>
                    <a:lnTo>
                      <a:pt x="745" y="8553"/>
                    </a:lnTo>
                    <a:lnTo>
                      <a:pt x="874" y="8656"/>
                    </a:lnTo>
                    <a:lnTo>
                      <a:pt x="1028" y="8733"/>
                    </a:lnTo>
                    <a:lnTo>
                      <a:pt x="1182" y="8810"/>
                    </a:lnTo>
                    <a:lnTo>
                      <a:pt x="1362" y="8836"/>
                    </a:lnTo>
                    <a:lnTo>
                      <a:pt x="1516" y="8887"/>
                    </a:lnTo>
                    <a:lnTo>
                      <a:pt x="1696" y="8913"/>
                    </a:lnTo>
                    <a:lnTo>
                      <a:pt x="1901" y="8913"/>
                    </a:lnTo>
                    <a:lnTo>
                      <a:pt x="2081" y="8887"/>
                    </a:lnTo>
                    <a:lnTo>
                      <a:pt x="2261" y="8836"/>
                    </a:lnTo>
                    <a:lnTo>
                      <a:pt x="2441" y="8784"/>
                    </a:lnTo>
                    <a:lnTo>
                      <a:pt x="2595" y="8707"/>
                    </a:lnTo>
                    <a:lnTo>
                      <a:pt x="2775" y="8630"/>
                    </a:lnTo>
                    <a:lnTo>
                      <a:pt x="2903" y="8528"/>
                    </a:lnTo>
                    <a:lnTo>
                      <a:pt x="3057" y="8399"/>
                    </a:lnTo>
                    <a:lnTo>
                      <a:pt x="3160" y="8271"/>
                    </a:lnTo>
                    <a:lnTo>
                      <a:pt x="3288" y="8142"/>
                    </a:lnTo>
                    <a:lnTo>
                      <a:pt x="3365" y="7988"/>
                    </a:lnTo>
                    <a:lnTo>
                      <a:pt x="3468" y="7808"/>
                    </a:lnTo>
                    <a:lnTo>
                      <a:pt x="3520" y="7654"/>
                    </a:lnTo>
                    <a:lnTo>
                      <a:pt x="3571" y="7475"/>
                    </a:lnTo>
                    <a:lnTo>
                      <a:pt x="3597" y="7295"/>
                    </a:lnTo>
                    <a:lnTo>
                      <a:pt x="3597" y="7089"/>
                    </a:lnTo>
                    <a:lnTo>
                      <a:pt x="3571" y="6781"/>
                    </a:lnTo>
                    <a:lnTo>
                      <a:pt x="3494" y="6498"/>
                    </a:lnTo>
                    <a:lnTo>
                      <a:pt x="3391" y="6216"/>
                    </a:lnTo>
                    <a:lnTo>
                      <a:pt x="3211" y="5959"/>
                    </a:lnTo>
                    <a:lnTo>
                      <a:pt x="3006" y="5754"/>
                    </a:lnTo>
                    <a:lnTo>
                      <a:pt x="2775" y="5574"/>
                    </a:lnTo>
                    <a:lnTo>
                      <a:pt x="2518" y="5420"/>
                    </a:lnTo>
                    <a:lnTo>
                      <a:pt x="2235" y="5343"/>
                    </a:lnTo>
                    <a:lnTo>
                      <a:pt x="2235" y="437"/>
                    </a:lnTo>
                    <a:lnTo>
                      <a:pt x="2210" y="334"/>
                    </a:lnTo>
                    <a:lnTo>
                      <a:pt x="2184" y="257"/>
                    </a:lnTo>
                    <a:lnTo>
                      <a:pt x="2158" y="180"/>
                    </a:lnTo>
                    <a:lnTo>
                      <a:pt x="2107" y="129"/>
                    </a:lnTo>
                    <a:lnTo>
                      <a:pt x="2030" y="77"/>
                    </a:lnTo>
                    <a:lnTo>
                      <a:pt x="1953" y="26"/>
                    </a:lnTo>
                    <a:lnTo>
                      <a:pt x="1876" y="0"/>
                    </a:lnTo>
                    <a:close/>
                  </a:path>
                </a:pathLst>
              </a:custGeom>
              <a:solidFill>
                <a:srgbClr val="F57E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1816;p31">
                <a:extLst>
                  <a:ext uri="{FF2B5EF4-FFF2-40B4-BE49-F238E27FC236}">
                    <a16:creationId xmlns:a16="http://schemas.microsoft.com/office/drawing/2014/main" id="{6D881509-82BF-FA8F-025E-4B2A8A8542BA}"/>
                  </a:ext>
                </a:extLst>
              </p:cNvPr>
              <p:cNvSpPr/>
              <p:nvPr/>
            </p:nvSpPr>
            <p:spPr>
              <a:xfrm>
                <a:off x="7875805" y="5315159"/>
                <a:ext cx="70103" cy="24695"/>
              </a:xfrm>
              <a:custGeom>
                <a:avLst/>
                <a:gdLst/>
                <a:ahLst/>
                <a:cxnLst/>
                <a:rect l="l" t="t" r="r" b="b"/>
                <a:pathLst>
                  <a:path w="951" h="335" extrusionOk="0">
                    <a:moveTo>
                      <a:pt x="154" y="1"/>
                    </a:moveTo>
                    <a:lnTo>
                      <a:pt x="103" y="26"/>
                    </a:lnTo>
                    <a:lnTo>
                      <a:pt x="52" y="52"/>
                    </a:lnTo>
                    <a:lnTo>
                      <a:pt x="0" y="104"/>
                    </a:lnTo>
                    <a:lnTo>
                      <a:pt x="0" y="181"/>
                    </a:lnTo>
                    <a:lnTo>
                      <a:pt x="0" y="232"/>
                    </a:lnTo>
                    <a:lnTo>
                      <a:pt x="52" y="283"/>
                    </a:lnTo>
                    <a:lnTo>
                      <a:pt x="103" y="309"/>
                    </a:lnTo>
                    <a:lnTo>
                      <a:pt x="154" y="335"/>
                    </a:lnTo>
                    <a:lnTo>
                      <a:pt x="796" y="335"/>
                    </a:lnTo>
                    <a:lnTo>
                      <a:pt x="874" y="309"/>
                    </a:lnTo>
                    <a:lnTo>
                      <a:pt x="925" y="283"/>
                    </a:lnTo>
                    <a:lnTo>
                      <a:pt x="951" y="232"/>
                    </a:lnTo>
                    <a:lnTo>
                      <a:pt x="951" y="181"/>
                    </a:lnTo>
                    <a:lnTo>
                      <a:pt x="951" y="104"/>
                    </a:lnTo>
                    <a:lnTo>
                      <a:pt x="925" y="52"/>
                    </a:lnTo>
                    <a:lnTo>
                      <a:pt x="874" y="26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FE6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1817;p31">
                <a:extLst>
                  <a:ext uri="{FF2B5EF4-FFF2-40B4-BE49-F238E27FC236}">
                    <a16:creationId xmlns:a16="http://schemas.microsoft.com/office/drawing/2014/main" id="{54FC57AD-FA9F-089C-8E2E-D9E7021B19BD}"/>
                  </a:ext>
                </a:extLst>
              </p:cNvPr>
              <p:cNvSpPr/>
              <p:nvPr/>
            </p:nvSpPr>
            <p:spPr>
              <a:xfrm>
                <a:off x="7875805" y="5389021"/>
                <a:ext cx="70103" cy="24695"/>
              </a:xfrm>
              <a:custGeom>
                <a:avLst/>
                <a:gdLst/>
                <a:ahLst/>
                <a:cxnLst/>
                <a:rect l="l" t="t" r="r" b="b"/>
                <a:pathLst>
                  <a:path w="951" h="335" extrusionOk="0">
                    <a:moveTo>
                      <a:pt x="154" y="0"/>
                    </a:moveTo>
                    <a:lnTo>
                      <a:pt x="103" y="26"/>
                    </a:lnTo>
                    <a:lnTo>
                      <a:pt x="52" y="52"/>
                    </a:lnTo>
                    <a:lnTo>
                      <a:pt x="0" y="103"/>
                    </a:lnTo>
                    <a:lnTo>
                      <a:pt x="0" y="155"/>
                    </a:lnTo>
                    <a:lnTo>
                      <a:pt x="0" y="232"/>
                    </a:lnTo>
                    <a:lnTo>
                      <a:pt x="52" y="283"/>
                    </a:lnTo>
                    <a:lnTo>
                      <a:pt x="103" y="309"/>
                    </a:lnTo>
                    <a:lnTo>
                      <a:pt x="154" y="334"/>
                    </a:lnTo>
                    <a:lnTo>
                      <a:pt x="796" y="334"/>
                    </a:lnTo>
                    <a:lnTo>
                      <a:pt x="874" y="309"/>
                    </a:lnTo>
                    <a:lnTo>
                      <a:pt x="925" y="283"/>
                    </a:lnTo>
                    <a:lnTo>
                      <a:pt x="951" y="232"/>
                    </a:lnTo>
                    <a:lnTo>
                      <a:pt x="951" y="155"/>
                    </a:lnTo>
                    <a:lnTo>
                      <a:pt x="951" y="103"/>
                    </a:lnTo>
                    <a:lnTo>
                      <a:pt x="925" y="52"/>
                    </a:lnTo>
                    <a:lnTo>
                      <a:pt x="874" y="26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FE6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1818;p31">
                <a:extLst>
                  <a:ext uri="{FF2B5EF4-FFF2-40B4-BE49-F238E27FC236}">
                    <a16:creationId xmlns:a16="http://schemas.microsoft.com/office/drawing/2014/main" id="{79086525-0305-0890-DAF1-E60DF98003DD}"/>
                  </a:ext>
                </a:extLst>
              </p:cNvPr>
              <p:cNvSpPr/>
              <p:nvPr/>
            </p:nvSpPr>
            <p:spPr>
              <a:xfrm>
                <a:off x="7875805" y="5462883"/>
                <a:ext cx="70103" cy="2277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309" extrusionOk="0">
                    <a:moveTo>
                      <a:pt x="103" y="0"/>
                    </a:moveTo>
                    <a:lnTo>
                      <a:pt x="52" y="52"/>
                    </a:lnTo>
                    <a:lnTo>
                      <a:pt x="0" y="103"/>
                    </a:lnTo>
                    <a:lnTo>
                      <a:pt x="0" y="154"/>
                    </a:lnTo>
                    <a:lnTo>
                      <a:pt x="0" y="231"/>
                    </a:lnTo>
                    <a:lnTo>
                      <a:pt x="52" y="283"/>
                    </a:lnTo>
                    <a:lnTo>
                      <a:pt x="103" y="308"/>
                    </a:lnTo>
                    <a:lnTo>
                      <a:pt x="874" y="308"/>
                    </a:lnTo>
                    <a:lnTo>
                      <a:pt x="925" y="283"/>
                    </a:lnTo>
                    <a:lnTo>
                      <a:pt x="951" y="231"/>
                    </a:lnTo>
                    <a:lnTo>
                      <a:pt x="951" y="154"/>
                    </a:lnTo>
                    <a:lnTo>
                      <a:pt x="951" y="103"/>
                    </a:lnTo>
                    <a:lnTo>
                      <a:pt x="925" y="52"/>
                    </a:lnTo>
                    <a:lnTo>
                      <a:pt x="874" y="0"/>
                    </a:lnTo>
                    <a:close/>
                  </a:path>
                </a:pathLst>
              </a:custGeom>
              <a:solidFill>
                <a:srgbClr val="FE6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1819;p31">
                <a:extLst>
                  <a:ext uri="{FF2B5EF4-FFF2-40B4-BE49-F238E27FC236}">
                    <a16:creationId xmlns:a16="http://schemas.microsoft.com/office/drawing/2014/main" id="{84F1DC82-EA20-E9D4-A82C-F360C3ACC1F0}"/>
                  </a:ext>
                </a:extLst>
              </p:cNvPr>
              <p:cNvSpPr/>
              <p:nvPr/>
            </p:nvSpPr>
            <p:spPr>
              <a:xfrm>
                <a:off x="7875805" y="5536671"/>
                <a:ext cx="70103" cy="22852"/>
              </a:xfrm>
              <a:custGeom>
                <a:avLst/>
                <a:gdLst/>
                <a:ahLst/>
                <a:cxnLst/>
                <a:rect l="l" t="t" r="r" b="b"/>
                <a:pathLst>
                  <a:path w="951" h="310" extrusionOk="0">
                    <a:moveTo>
                      <a:pt x="103" y="1"/>
                    </a:moveTo>
                    <a:lnTo>
                      <a:pt x="52" y="27"/>
                    </a:lnTo>
                    <a:lnTo>
                      <a:pt x="0" y="78"/>
                    </a:lnTo>
                    <a:lnTo>
                      <a:pt x="0" y="155"/>
                    </a:lnTo>
                    <a:lnTo>
                      <a:pt x="0" y="206"/>
                    </a:lnTo>
                    <a:lnTo>
                      <a:pt x="52" y="258"/>
                    </a:lnTo>
                    <a:lnTo>
                      <a:pt x="103" y="309"/>
                    </a:lnTo>
                    <a:lnTo>
                      <a:pt x="874" y="309"/>
                    </a:lnTo>
                    <a:lnTo>
                      <a:pt x="925" y="258"/>
                    </a:lnTo>
                    <a:lnTo>
                      <a:pt x="951" y="206"/>
                    </a:lnTo>
                    <a:lnTo>
                      <a:pt x="951" y="155"/>
                    </a:lnTo>
                    <a:lnTo>
                      <a:pt x="951" y="78"/>
                    </a:lnTo>
                    <a:lnTo>
                      <a:pt x="925" y="27"/>
                    </a:lnTo>
                    <a:lnTo>
                      <a:pt x="874" y="1"/>
                    </a:lnTo>
                    <a:close/>
                  </a:path>
                </a:pathLst>
              </a:custGeom>
              <a:solidFill>
                <a:srgbClr val="FE6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9FCF4FA-8199-43BB-9ACB-08C4D1A1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18" y="238321"/>
            <a:ext cx="7998939" cy="791369"/>
          </a:xfrm>
        </p:spPr>
        <p:txBody>
          <a:bodyPr/>
          <a:lstStyle/>
          <a:p>
            <a:r>
              <a:rPr lang="fr-FR"/>
              <a:t>Etat des lieux des réseaux de chaleur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7ADE6E-35EE-433C-9CB7-F43C0B346B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206181" y="4917602"/>
            <a:ext cx="3319448" cy="135000"/>
          </a:xfrm>
        </p:spPr>
        <p:txBody>
          <a:bodyPr/>
          <a:lstStyle/>
          <a:p>
            <a:r>
              <a:rPr lang="fr-FR">
                <a:solidFill>
                  <a:srgbClr val="0B5E60"/>
                </a:solidFill>
              </a:rPr>
              <a:t>Convention FOPH Nancy • 1</a:t>
            </a:r>
            <a:r>
              <a:rPr lang="fr-FR" baseline="30000">
                <a:solidFill>
                  <a:srgbClr val="0B5E60"/>
                </a:solidFill>
              </a:rPr>
              <a:t>er</a:t>
            </a:r>
            <a:r>
              <a:rPr lang="fr-FR">
                <a:solidFill>
                  <a:srgbClr val="0B5E60"/>
                </a:solidFill>
              </a:rPr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663C8F-1006-4722-998E-0DC70AAF4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0B5E60"/>
                </a:solidFill>
              </a:rPr>
              <a:t> • </a:t>
            </a:r>
            <a:fld id="{4373F302-3333-4E3B-832E-E5498DC430A4}" type="slidenum">
              <a:rPr lang="fr-FR" smtClean="0">
                <a:solidFill>
                  <a:srgbClr val="0B5E60"/>
                </a:solidFill>
              </a:rPr>
              <a:pPr algn="l"/>
              <a:t>2</a:t>
            </a:fld>
            <a:endParaRPr lang="fr-FR">
              <a:solidFill>
                <a:srgbClr val="0B5E6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9B52673-D934-5D7D-CB5A-B84FB1020102}"/>
              </a:ext>
            </a:extLst>
          </p:cNvPr>
          <p:cNvSpPr/>
          <p:nvPr/>
        </p:nvSpPr>
        <p:spPr>
          <a:xfrm>
            <a:off x="1076977" y="1092161"/>
            <a:ext cx="931775" cy="896936"/>
          </a:xfrm>
          <a:prstGeom prst="ellipse">
            <a:avLst/>
          </a:prstGeom>
          <a:solidFill>
            <a:schemeClr val="bg1"/>
          </a:solidFill>
          <a:ln>
            <a:solidFill>
              <a:srgbClr val="F57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3635FE-4D3E-26AC-A5F5-EBF08B544D0C}"/>
              </a:ext>
            </a:extLst>
          </p:cNvPr>
          <p:cNvSpPr txBox="1"/>
          <p:nvPr/>
        </p:nvSpPr>
        <p:spPr>
          <a:xfrm>
            <a:off x="1148025" y="1270044"/>
            <a:ext cx="996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57E1B"/>
                </a:solidFill>
              </a:rPr>
              <a:t>833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671933C-49CC-EC3E-C2BF-2A6767A9F1D8}"/>
              </a:ext>
            </a:extLst>
          </p:cNvPr>
          <p:cNvSpPr txBox="1"/>
          <p:nvPr/>
        </p:nvSpPr>
        <p:spPr>
          <a:xfrm>
            <a:off x="949035" y="3386044"/>
            <a:ext cx="6837219" cy="14109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200">
                <a:solidFill>
                  <a:prstClr val="black"/>
                </a:solidFill>
              </a:rPr>
              <a:t>Avec </a:t>
            </a:r>
            <a:r>
              <a:rPr lang="fr-FR" sz="1200" b="1">
                <a:solidFill>
                  <a:prstClr val="black"/>
                </a:solidFill>
              </a:rPr>
              <a:t>1 600 projets de création ou d’extension </a:t>
            </a:r>
            <a:r>
              <a:rPr lang="fr-FR" sz="1200">
                <a:solidFill>
                  <a:prstClr val="black"/>
                </a:solidFill>
              </a:rPr>
              <a:t>de réseaux possibles en France, le potentiel de développement est très élevé, notamment dans les </a:t>
            </a:r>
            <a:r>
              <a:rPr lang="fr-FR" sz="1200" b="1">
                <a:solidFill>
                  <a:prstClr val="black"/>
                </a:solidFill>
              </a:rPr>
              <a:t>villes moyennes pour lesquelles il n’existe actuellement aucun réseau</a:t>
            </a:r>
            <a:r>
              <a:rPr lang="fr-FR" sz="1200">
                <a:solidFill>
                  <a:prstClr val="black"/>
                </a:solidFill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20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2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Selon l’étude ERESE / Carbone 4, les adhérents à la FOPH doivent raccorder environ </a:t>
            </a:r>
            <a:r>
              <a:rPr lang="fr-FR" sz="12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200 000 logements </a:t>
            </a:r>
            <a:r>
              <a:rPr lang="fr-FR" sz="12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pour s’aligner à ces objectifs. 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9FBBAFB4-BF06-0BED-E6A3-9AEF27AAC722}"/>
              </a:ext>
            </a:extLst>
          </p:cNvPr>
          <p:cNvSpPr txBox="1"/>
          <p:nvPr/>
        </p:nvSpPr>
        <p:spPr>
          <a:xfrm>
            <a:off x="1500495" y="749597"/>
            <a:ext cx="23809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>
                <a:solidFill>
                  <a:schemeClr val="tx1">
                    <a:lumMod val="50000"/>
                  </a:schemeClr>
                </a:solidFill>
              </a:rPr>
              <a:t>Nombre de réseaux de chaleur en France en 2021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5B4ACA4-4E3D-6397-63E4-DE26B09A7F88}"/>
              </a:ext>
            </a:extLst>
          </p:cNvPr>
          <p:cNvSpPr txBox="1"/>
          <p:nvPr/>
        </p:nvSpPr>
        <p:spPr>
          <a:xfrm>
            <a:off x="5666278" y="3076068"/>
            <a:ext cx="3226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i="1">
                <a:solidFill>
                  <a:schemeClr val="bg1">
                    <a:lumMod val="50000"/>
                  </a:schemeClr>
                </a:solidFill>
              </a:rPr>
              <a:t>Source : SNCU FEDENE 2022, SNBC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18609A0-571E-4630-9BAE-5F720A560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534" y="747533"/>
            <a:ext cx="3925736" cy="23474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5FD462B-992A-D8DF-10D4-37B12805E1D4}"/>
              </a:ext>
            </a:extLst>
          </p:cNvPr>
          <p:cNvSpPr txBox="1"/>
          <p:nvPr/>
        </p:nvSpPr>
        <p:spPr>
          <a:xfrm>
            <a:off x="2641083" y="1807876"/>
            <a:ext cx="23809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Quantité de chaleur livrée (3% de la consommation du secteur résidentiel) dont </a:t>
            </a:r>
            <a:r>
              <a:rPr lang="fr-FR" sz="11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18,5 </a:t>
            </a:r>
            <a:r>
              <a:rPr lang="fr-FR" sz="11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TWh d’ENR&amp;R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B99E36-16BE-7AA0-178B-C1BF52435058}"/>
              </a:ext>
            </a:extLst>
          </p:cNvPr>
          <p:cNvSpPr txBox="1"/>
          <p:nvPr/>
        </p:nvSpPr>
        <p:spPr>
          <a:xfrm>
            <a:off x="1032767" y="2612201"/>
            <a:ext cx="411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fr-FR" sz="1500" b="1">
                <a:solidFill>
                  <a:schemeClr val="accent1"/>
                </a:solidFill>
              </a:rPr>
              <a:t>Objectif SNBC 2030 : plus que doubler la quantité  ENR&amp;R livrée par rapport à 2021.</a:t>
            </a:r>
            <a:endParaRPr lang="fr-FR" sz="1500" b="1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3" name="Image 2">
            <a:hlinkClick r:id="rId5"/>
            <a:extLst>
              <a:ext uri="{FF2B5EF4-FFF2-40B4-BE49-F238E27FC236}">
                <a16:creationId xmlns:a16="http://schemas.microsoft.com/office/drawing/2014/main" id="{EC1CC6CA-9F99-C7FE-552F-814B7E6A5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593" y="3488273"/>
            <a:ext cx="821964" cy="11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phique 17">
            <a:extLst>
              <a:ext uri="{FF2B5EF4-FFF2-40B4-BE49-F238E27FC236}">
                <a16:creationId xmlns:a16="http://schemas.microsoft.com/office/drawing/2014/main" id="{6C051A25-6AE9-1C5B-D24A-68CCD2F2D80E}"/>
              </a:ext>
            </a:extLst>
          </p:cNvPr>
          <p:cNvSpPr/>
          <p:nvPr/>
        </p:nvSpPr>
        <p:spPr>
          <a:xfrm>
            <a:off x="616634" y="2024572"/>
            <a:ext cx="8527366" cy="1385511"/>
          </a:xfrm>
          <a:custGeom>
            <a:avLst/>
            <a:gdLst>
              <a:gd name="connsiteX0" fmla="*/ 2452 w 12179364"/>
              <a:gd name="connsiteY0" fmla="*/ 1082756 h 1620880"/>
              <a:gd name="connsiteX1" fmla="*/ 6056506 w 12179364"/>
              <a:gd name="connsiteY1" fmla="*/ 703731 h 1620880"/>
              <a:gd name="connsiteX2" fmla="*/ 12181817 w 12179364"/>
              <a:gd name="connsiteY2" fmla="*/ 931146 h 162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79364" h="1620880">
                <a:moveTo>
                  <a:pt x="2452" y="1082756"/>
                </a:moveTo>
                <a:cubicBezTo>
                  <a:pt x="1264987" y="17062"/>
                  <a:pt x="3874834" y="-522923"/>
                  <a:pt x="6056506" y="703731"/>
                </a:cubicBezTo>
                <a:cubicBezTo>
                  <a:pt x="8248792" y="1936196"/>
                  <a:pt x="10090857" y="1839797"/>
                  <a:pt x="12181817" y="931146"/>
                </a:cubicBezTo>
              </a:path>
            </a:pathLst>
          </a:custGeom>
          <a:noFill/>
          <a:ln w="6350" cap="flat">
            <a:solidFill>
              <a:srgbClr val="0B5E6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Haas Grot Disp 45 Ligh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FCF4FA-8199-43BB-9ACB-08C4D1A1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18" y="258491"/>
            <a:ext cx="7998939" cy="791369"/>
          </a:xfrm>
        </p:spPr>
        <p:txBody>
          <a:bodyPr/>
          <a:lstStyle/>
          <a:p>
            <a:r>
              <a:rPr lang="fr-FR"/>
              <a:t>Objectifs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7ADE6E-35EE-433C-9CB7-F43C0B346B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0B5E60"/>
                </a:solidFill>
              </a:rPr>
              <a:t>Convention FOPH Nancy • 1</a:t>
            </a:r>
            <a:r>
              <a:rPr lang="fr-FR" baseline="30000">
                <a:solidFill>
                  <a:srgbClr val="0B5E60"/>
                </a:solidFill>
              </a:rPr>
              <a:t>er</a:t>
            </a:r>
            <a:r>
              <a:rPr lang="fr-FR">
                <a:solidFill>
                  <a:srgbClr val="0B5E60"/>
                </a:solidFill>
              </a:rPr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663C8F-1006-4722-998E-0DC70AAF4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0B5E60"/>
                </a:solidFill>
              </a:rPr>
              <a:t> • </a:t>
            </a:r>
            <a:fld id="{4373F302-3333-4E3B-832E-E5498DC430A4}" type="slidenum">
              <a:rPr lang="fr-FR" smtClean="0">
                <a:solidFill>
                  <a:srgbClr val="0B5E60"/>
                </a:solidFill>
              </a:rPr>
              <a:pPr algn="l"/>
              <a:t>3</a:t>
            </a:fld>
            <a:endParaRPr lang="fr-FR">
              <a:solidFill>
                <a:srgbClr val="0B5E6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F36DAD-1CBC-A6FD-E83D-B32A538F1B40}"/>
              </a:ext>
            </a:extLst>
          </p:cNvPr>
          <p:cNvSpPr txBox="1"/>
          <p:nvPr/>
        </p:nvSpPr>
        <p:spPr>
          <a:xfrm>
            <a:off x="1142072" y="2631187"/>
            <a:ext cx="2134574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fr-FR" sz="1500" b="0">
                <a:solidFill>
                  <a:srgbClr val="000000"/>
                </a:solidFill>
              </a:rPr>
              <a:t>Préciser </a:t>
            </a:r>
            <a:r>
              <a:rPr lang="fr-FR" sz="1500">
                <a:solidFill>
                  <a:srgbClr val="000000"/>
                </a:solidFill>
              </a:rPr>
              <a:t>l’</a:t>
            </a:r>
            <a:r>
              <a:rPr lang="fr-FR" sz="1500">
                <a:solidFill>
                  <a:srgbClr val="000000"/>
                </a:solidFill>
                <a:ea typeface="Arial" panose="020B0604020202020204" pitchFamily="34" charset="0"/>
              </a:rPr>
              <a:t>état des lieux du marché de la chaleur et du parc des adhérents FOPH vis-à-vis des réseaux de chaleur urbains</a:t>
            </a:r>
            <a:endParaRPr lang="fr-FR" sz="1500" i="1">
              <a:solidFill>
                <a:srgbClr val="00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26EC377-7225-1B99-6029-137D3F60900C}"/>
              </a:ext>
            </a:extLst>
          </p:cNvPr>
          <p:cNvSpPr txBox="1"/>
          <p:nvPr/>
        </p:nvSpPr>
        <p:spPr>
          <a:xfrm>
            <a:off x="4972657" y="1588273"/>
            <a:ext cx="2552354" cy="1046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3239770" algn="l"/>
              </a:tabLst>
            </a:pPr>
            <a:r>
              <a:rPr lang="fr-FR" sz="1500" b="0">
                <a:solidFill>
                  <a:srgbClr val="000000"/>
                </a:solidFill>
                <a:ea typeface="Arial" panose="020B0604020202020204" pitchFamily="34" charset="0"/>
              </a:rPr>
              <a:t>Identifier le </a:t>
            </a:r>
            <a:r>
              <a:rPr lang="fr-FR" sz="1500">
                <a:solidFill>
                  <a:srgbClr val="000000"/>
                </a:solidFill>
                <a:ea typeface="Arial" panose="020B0604020202020204" pitchFamily="34" charset="0"/>
              </a:rPr>
              <a:t>potentiel de raccordement des logements </a:t>
            </a:r>
            <a:r>
              <a:rPr lang="fr-FR" sz="1500" b="0">
                <a:solidFill>
                  <a:srgbClr val="000000"/>
                </a:solidFill>
                <a:ea typeface="Arial" panose="020B0604020202020204" pitchFamily="34" charset="0"/>
              </a:rPr>
              <a:t>des offices et des SEM aux </a:t>
            </a:r>
            <a:r>
              <a:rPr lang="fr-FR" sz="1500">
                <a:solidFill>
                  <a:srgbClr val="000000"/>
                </a:solidFill>
                <a:ea typeface="Arial" panose="020B0604020202020204" pitchFamily="34" charset="0"/>
              </a:rPr>
              <a:t>réseaux de chaleur.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DDF3C55-4509-2B7F-3716-5947954FD2CC}"/>
              </a:ext>
            </a:extLst>
          </p:cNvPr>
          <p:cNvSpPr txBox="1"/>
          <p:nvPr/>
        </p:nvSpPr>
        <p:spPr>
          <a:xfrm>
            <a:off x="5715046" y="3554517"/>
            <a:ext cx="3101356" cy="1046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3239770" algn="l"/>
              </a:tabLst>
            </a:pPr>
            <a:r>
              <a:rPr lang="fr-FR" sz="1500" b="0">
                <a:solidFill>
                  <a:srgbClr val="000000"/>
                </a:solidFill>
                <a:ea typeface="Arial" panose="020B0604020202020204" pitchFamily="34" charset="0"/>
              </a:rPr>
              <a:t>Eclairer sur les </a:t>
            </a:r>
            <a:r>
              <a:rPr lang="fr-FR" sz="1500">
                <a:solidFill>
                  <a:srgbClr val="000000"/>
                </a:solidFill>
                <a:ea typeface="Arial" panose="020B0604020202020204" pitchFamily="34" charset="0"/>
              </a:rPr>
              <a:t>capacités, les freins à lever et les opportunités, actuelles et futures</a:t>
            </a:r>
            <a:r>
              <a:rPr lang="fr-FR" sz="1500" b="0">
                <a:solidFill>
                  <a:srgbClr val="000000"/>
                </a:solidFill>
                <a:ea typeface="Arial" panose="020B0604020202020204" pitchFamily="34" charset="0"/>
              </a:rPr>
              <a:t>, de raccordement aux réseaux de chaleur urbains. </a:t>
            </a:r>
            <a:endParaRPr lang="fr-FR" sz="1500">
              <a:solidFill>
                <a:srgbClr val="000000"/>
              </a:solidFill>
              <a:ea typeface="Lucida Sans Unicode" panose="020B0602030504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7D46015-8859-9DBE-FDC6-BA32D9ED3AAE}"/>
              </a:ext>
            </a:extLst>
          </p:cNvPr>
          <p:cNvSpPr txBox="1"/>
          <p:nvPr/>
        </p:nvSpPr>
        <p:spPr>
          <a:xfrm>
            <a:off x="1083949" y="1684065"/>
            <a:ext cx="64921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Queens Medium" panose="02040603070406020304" pitchFamily="18" charset="0"/>
              </a:rPr>
              <a:t>01.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92CA67D-6311-D56F-95CA-42D4BBC112FE}"/>
              </a:ext>
            </a:extLst>
          </p:cNvPr>
          <p:cNvSpPr txBox="1"/>
          <p:nvPr/>
        </p:nvSpPr>
        <p:spPr>
          <a:xfrm>
            <a:off x="3846628" y="1546542"/>
            <a:ext cx="64921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Queens Medium" panose="02040603070406020304" pitchFamily="18" charset="0"/>
              </a:rPr>
              <a:t>02.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AD2A001-BE43-BFB1-2FF7-EA36A8B75376}"/>
              </a:ext>
            </a:extLst>
          </p:cNvPr>
          <p:cNvSpPr txBox="1"/>
          <p:nvPr/>
        </p:nvSpPr>
        <p:spPr>
          <a:xfrm>
            <a:off x="6875793" y="2786253"/>
            <a:ext cx="64921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Queens Medium" panose="02040603070406020304" pitchFamily="18" charset="0"/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95380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01DB95-BF7F-056F-0CB2-A517D4A4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Croisement des données du parc social et des réseaux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000D56-9F48-EE5A-9D51-FD6B2F6B39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Convention FOPH Nancy • 1</a:t>
            </a:r>
            <a:r>
              <a:rPr lang="fr-FR" baseline="30000"/>
              <a:t>er</a:t>
            </a:r>
            <a:r>
              <a:rPr lang="fr-FR"/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F47B45-B6B4-F82C-ACA4-99998EAD84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 • </a:t>
            </a:r>
            <a:fld id="{4373F302-3333-4E3B-832E-E5498DC430A4}" type="slidenum">
              <a:rPr lang="fr-FR" smtClean="0"/>
              <a:pPr algn="l"/>
              <a:t>4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4B090C-5785-5114-90FC-37A84A6B29B5}"/>
              </a:ext>
            </a:extLst>
          </p:cNvPr>
          <p:cNvSpPr txBox="1"/>
          <p:nvPr/>
        </p:nvSpPr>
        <p:spPr>
          <a:xfrm>
            <a:off x="799436" y="1018548"/>
            <a:ext cx="7733121" cy="17248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52000" indent="-252000" algn="just">
              <a:lnSpc>
                <a:spcPct val="90000"/>
              </a:lnSpc>
              <a:spcAft>
                <a:spcPts val="200"/>
              </a:spcAft>
              <a:buSzPct val="100000"/>
              <a:buFont typeface="Webdings" panose="05030102010509060703" pitchFamily="18" charset="2"/>
              <a:buChar char=""/>
            </a:pPr>
            <a:r>
              <a:rPr lang="fr-FR" sz="1800" b="1">
                <a:solidFill>
                  <a:schemeClr val="accent1"/>
                </a:solidFill>
              </a:rPr>
              <a:t>Récupération et traitement de données à la granularité du logement, de la sous station et du tracé réseau</a:t>
            </a:r>
          </a:p>
          <a:p>
            <a:pPr marL="252000" indent="-252000" algn="just">
              <a:lnSpc>
                <a:spcPct val="90000"/>
              </a:lnSpc>
              <a:spcAft>
                <a:spcPts val="200"/>
              </a:spcAft>
              <a:buSzPct val="100000"/>
              <a:buFont typeface="Webdings" panose="05030102010509060703" pitchFamily="18" charset="2"/>
              <a:buChar char=""/>
            </a:pPr>
            <a:endParaRPr lang="fr-FR" sz="1800" b="1">
              <a:solidFill>
                <a:schemeClr val="accent1"/>
              </a:solidFill>
            </a:endParaRPr>
          </a:p>
          <a:p>
            <a:pPr marL="252000" indent="-252000" algn="just">
              <a:lnSpc>
                <a:spcPct val="90000"/>
              </a:lnSpc>
              <a:spcAft>
                <a:spcPts val="200"/>
              </a:spcAft>
              <a:buSzPct val="100000"/>
              <a:buFont typeface="Webdings" panose="05030102010509060703" pitchFamily="18" charset="2"/>
              <a:buChar char=""/>
            </a:pPr>
            <a:r>
              <a:rPr lang="fr-FR" sz="1800" b="1">
                <a:solidFill>
                  <a:schemeClr val="accent1"/>
                </a:solidFill>
              </a:rPr>
              <a:t>Enrichissement du RPLS avec les données disponibles en opendata, croisement spatial avec les données relatives aux réseaux de chaleur</a:t>
            </a:r>
          </a:p>
          <a:p>
            <a:pPr marL="252000" indent="-252000" algn="just">
              <a:lnSpc>
                <a:spcPct val="90000"/>
              </a:lnSpc>
              <a:spcAft>
                <a:spcPts val="200"/>
              </a:spcAft>
              <a:buSzPct val="100000"/>
              <a:buFont typeface="Webdings" panose="05030102010509060703" pitchFamily="18" charset="2"/>
              <a:buChar char=""/>
            </a:pPr>
            <a:endParaRPr lang="fr-FR" sz="1400" b="1">
              <a:solidFill>
                <a:schemeClr val="accent1"/>
              </a:solidFill>
            </a:endParaRPr>
          </a:p>
          <a:p>
            <a:endParaRPr lang="fr-FR" sz="1600">
              <a:solidFill>
                <a:srgbClr val="000000"/>
              </a:solidFill>
            </a:endParaRPr>
          </a:p>
          <a:p>
            <a:endParaRPr lang="fr-FR" sz="1600">
              <a:solidFill>
                <a:srgbClr val="000000"/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3446217A-C868-A32A-4155-F4B06FE6493E}"/>
              </a:ext>
            </a:extLst>
          </p:cNvPr>
          <p:cNvGrpSpPr/>
          <p:nvPr/>
        </p:nvGrpSpPr>
        <p:grpSpPr>
          <a:xfrm>
            <a:off x="887431" y="2450809"/>
            <a:ext cx="3262003" cy="2311927"/>
            <a:chOff x="887431" y="2042552"/>
            <a:chExt cx="3448695" cy="2444242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F1B9CB2-6E21-829A-187D-293C65EEBE63}"/>
                </a:ext>
              </a:extLst>
            </p:cNvPr>
            <p:cNvGrpSpPr/>
            <p:nvPr/>
          </p:nvGrpSpPr>
          <p:grpSpPr>
            <a:xfrm>
              <a:off x="2184492" y="2701392"/>
              <a:ext cx="1162307" cy="1161302"/>
              <a:chOff x="3273879" y="2514600"/>
              <a:chExt cx="1412421" cy="1411200"/>
            </a:xfrm>
          </p:grpSpPr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769C9C94-6B74-3060-50DD-0381921B3B87}"/>
                  </a:ext>
                </a:extLst>
              </p:cNvPr>
              <p:cNvSpPr/>
              <p:nvPr/>
            </p:nvSpPr>
            <p:spPr>
              <a:xfrm>
                <a:off x="3273879" y="2514600"/>
                <a:ext cx="1412421" cy="1411200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531459B-7D38-FB3D-6CF4-D28AE42E0594}"/>
                  </a:ext>
                </a:extLst>
              </p:cNvPr>
              <p:cNvSpPr txBox="1"/>
              <p:nvPr/>
            </p:nvSpPr>
            <p:spPr>
              <a:xfrm>
                <a:off x="3510643" y="2898321"/>
                <a:ext cx="922564" cy="5878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fr-FR" sz="1500" b="1" i="0" u="none" strike="noStrike" kern="1200" spc="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rPr>
                  <a:t>RPLS</a:t>
                </a:r>
              </a:p>
            </p:txBody>
          </p:sp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0AC17A6-D3C3-C2A9-9FB1-1A414752D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5565" y="2927380"/>
              <a:ext cx="610561" cy="452267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C08EC3D-DE65-87D3-22EC-F34628AC1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3354" y="4034527"/>
              <a:ext cx="1936523" cy="452267"/>
            </a:xfrm>
            <a:prstGeom prst="rect">
              <a:avLst/>
            </a:prstGeom>
          </p:spPr>
        </p:pic>
        <p:pic>
          <p:nvPicPr>
            <p:cNvPr id="12" name="Picture 4" descr="SDES">
              <a:extLst>
                <a:ext uri="{FF2B5EF4-FFF2-40B4-BE49-F238E27FC236}">
                  <a16:creationId xmlns:a16="http://schemas.microsoft.com/office/drawing/2014/main" id="{1407E34A-1C0E-9E40-5202-11AA747B7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561" y="3634477"/>
              <a:ext cx="470772" cy="470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Géoguyane - Actualités générales - BD CARTO et ADRESSE PREMIUM disponibles  dans leur mise à jour d'octobre 2015">
              <a:extLst>
                <a:ext uri="{FF2B5EF4-FFF2-40B4-BE49-F238E27FC236}">
                  <a16:creationId xmlns:a16="http://schemas.microsoft.com/office/drawing/2014/main" id="{32950869-B952-7F1C-58E7-E73F0A68C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255" y="2119109"/>
              <a:ext cx="591817" cy="639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D4E30A7-511A-4CCD-5D5C-CE11915E6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06020" y="3653576"/>
              <a:ext cx="597492" cy="467005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4081A02-6A31-F488-BFEF-0CD11C4FB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20014" y="2042552"/>
              <a:ext cx="643645" cy="336451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34540ED2-7D53-BC41-EF92-AE4744F9B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91663" y="2364941"/>
              <a:ext cx="714221" cy="336451"/>
            </a:xfrm>
            <a:prstGeom prst="rect">
              <a:avLst/>
            </a:prstGeom>
          </p:spPr>
        </p:pic>
        <p:pic>
          <p:nvPicPr>
            <p:cNvPr id="1026" name="Picture 2" descr="France Chaleur Urbaine : accélérons les raccordements des copropriétés aux  réseaux de chaleur - Rénover en copropriété - ALEC Plaine Commune">
              <a:extLst>
                <a:ext uri="{FF2B5EF4-FFF2-40B4-BE49-F238E27FC236}">
                  <a16:creationId xmlns:a16="http://schemas.microsoft.com/office/drawing/2014/main" id="{38EB6025-D2F2-34B3-9B4E-D131F2CBB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31" y="3010920"/>
              <a:ext cx="893733" cy="285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ED147F08-FAB2-0D64-C53C-52FB8E484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5083" y="2481699"/>
            <a:ext cx="3142773" cy="230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01DB95-BF7F-056F-0CB2-A517D4A4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Croisement des données du parc social et des réseaux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000D56-9F48-EE5A-9D51-FD6B2F6B39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2557" y="4917602"/>
            <a:ext cx="5400000" cy="135000"/>
          </a:xfrm>
        </p:spPr>
        <p:txBody>
          <a:bodyPr/>
          <a:lstStyle/>
          <a:p>
            <a:r>
              <a:rPr lang="fr-FR"/>
              <a:t>Convention FOPH Nancy • 1</a:t>
            </a:r>
            <a:r>
              <a:rPr lang="fr-FR" baseline="30000"/>
              <a:t>er</a:t>
            </a:r>
            <a:r>
              <a:rPr lang="fr-FR"/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F47B45-B6B4-F82C-ACA4-99998EAD84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 • </a:t>
            </a:r>
            <a:fld id="{4373F302-3333-4E3B-832E-E5498DC430A4}" type="slidenum">
              <a:rPr lang="fr-FR" smtClean="0"/>
              <a:pPr algn="l"/>
              <a:t>5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4B090C-5785-5114-90FC-37A84A6B29B5}"/>
              </a:ext>
            </a:extLst>
          </p:cNvPr>
          <p:cNvSpPr txBox="1"/>
          <p:nvPr/>
        </p:nvSpPr>
        <p:spPr>
          <a:xfrm>
            <a:off x="792508" y="1220703"/>
            <a:ext cx="7733121" cy="142551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52000" indent="-252000" algn="just">
              <a:lnSpc>
                <a:spcPct val="90000"/>
              </a:lnSpc>
              <a:spcAft>
                <a:spcPts val="200"/>
              </a:spcAft>
              <a:buSzPct val="100000"/>
              <a:buFont typeface="Webdings" panose="05030102010509060703" pitchFamily="18" charset="2"/>
              <a:buChar char=""/>
            </a:pPr>
            <a:r>
              <a:rPr lang="fr-FR" sz="1800" b="1">
                <a:solidFill>
                  <a:schemeClr val="accent1"/>
                </a:solidFill>
              </a:rPr>
              <a:t>Elaboration d’un scoring multidimensionnel pour qualifier les potentiels de raccordement aux réseaux de chaleur </a:t>
            </a:r>
          </a:p>
          <a:p>
            <a:pPr algn="just">
              <a:lnSpc>
                <a:spcPct val="90000"/>
              </a:lnSpc>
              <a:spcAft>
                <a:spcPts val="200"/>
              </a:spcAft>
              <a:buSzPct val="100000"/>
            </a:pPr>
            <a:endParaRPr lang="fr-FR" sz="1800" b="1">
              <a:solidFill>
                <a:schemeClr val="accent1"/>
              </a:solidFill>
            </a:endParaRPr>
          </a:p>
          <a:p>
            <a:pPr lvl="1" algn="just">
              <a:lnSpc>
                <a:spcPct val="90000"/>
              </a:lnSpc>
              <a:spcAft>
                <a:spcPts val="200"/>
              </a:spcAft>
              <a:buSzPct val="100000"/>
            </a:pPr>
            <a:endParaRPr lang="fr-FR" sz="1500">
              <a:solidFill>
                <a:schemeClr val="accent3">
                  <a:lumMod val="10000"/>
                </a:schemeClr>
              </a:solidFill>
            </a:endParaRPr>
          </a:p>
          <a:p>
            <a:pPr lvl="1" algn="just">
              <a:lnSpc>
                <a:spcPct val="90000"/>
              </a:lnSpc>
              <a:spcAft>
                <a:spcPts val="200"/>
              </a:spcAft>
              <a:buSzPct val="100000"/>
            </a:pPr>
            <a:endParaRPr lang="fr-FR" sz="1500">
              <a:solidFill>
                <a:schemeClr val="accent3">
                  <a:lumMod val="10000"/>
                </a:schemeClr>
              </a:solidFill>
            </a:endParaRPr>
          </a:p>
          <a:p>
            <a:pPr marL="628650" lvl="1" indent="-285750" algn="just">
              <a:lnSpc>
                <a:spcPct val="9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fr-FR" sz="1500">
              <a:solidFill>
                <a:schemeClr val="accent3">
                  <a:lumMod val="10000"/>
                </a:schemeClr>
              </a:solidFill>
            </a:endParaRPr>
          </a:p>
          <a:p>
            <a:endParaRPr lang="fr-FR" sz="1800">
              <a:solidFill>
                <a:srgbClr val="000000"/>
              </a:solidFill>
            </a:endParaRPr>
          </a:p>
          <a:p>
            <a:endParaRPr lang="fr-FR" sz="1800">
              <a:solidFill>
                <a:srgbClr val="00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01C8B58-2C3D-B20C-F65A-52FB3AC6880E}"/>
              </a:ext>
            </a:extLst>
          </p:cNvPr>
          <p:cNvSpPr txBox="1"/>
          <p:nvPr/>
        </p:nvSpPr>
        <p:spPr>
          <a:xfrm>
            <a:off x="3983181" y="2119746"/>
            <a:ext cx="5098473" cy="216823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90000"/>
              </a:lnSpc>
              <a:spcAft>
                <a:spcPts val="200"/>
              </a:spcAft>
              <a:buSzPct val="100000"/>
            </a:pPr>
            <a:r>
              <a:rPr lang="fr-FR" sz="1500">
                <a:solidFill>
                  <a:schemeClr val="accent3">
                    <a:lumMod val="10000"/>
                  </a:schemeClr>
                </a:solidFill>
              </a:rPr>
              <a:t>Identification, calcul ou modélisation à l’échelle des bâtiments des variables à combiner, dont :</a:t>
            </a:r>
          </a:p>
          <a:p>
            <a:pPr marL="628650" lvl="1" indent="-285750" algn="just">
              <a:lnSpc>
                <a:spcPct val="9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1500">
                <a:solidFill>
                  <a:schemeClr val="accent3">
                    <a:lumMod val="10000"/>
                  </a:schemeClr>
                </a:solidFill>
              </a:rPr>
              <a:t>Distance aux réseaux existants </a:t>
            </a:r>
          </a:p>
          <a:p>
            <a:pPr marL="628650" lvl="1" indent="-285750" algn="just">
              <a:lnSpc>
                <a:spcPct val="9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1500">
                <a:solidFill>
                  <a:schemeClr val="accent3">
                    <a:lumMod val="10000"/>
                  </a:schemeClr>
                </a:solidFill>
              </a:rPr>
              <a:t>Nombre de logements raccordables</a:t>
            </a:r>
          </a:p>
          <a:p>
            <a:pPr marL="628650" lvl="1" indent="-285750" algn="just">
              <a:lnSpc>
                <a:spcPct val="9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1500">
                <a:solidFill>
                  <a:schemeClr val="accent3">
                    <a:lumMod val="10000"/>
                  </a:schemeClr>
                </a:solidFill>
              </a:rPr>
              <a:t>Contenu CO2 des réseaux</a:t>
            </a:r>
          </a:p>
          <a:p>
            <a:pPr marL="628650" lvl="1" indent="-285750" algn="just">
              <a:lnSpc>
                <a:spcPct val="9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1500">
                <a:solidFill>
                  <a:schemeClr val="accent3">
                    <a:lumMod val="10000"/>
                  </a:schemeClr>
                </a:solidFill>
              </a:rPr>
              <a:t>Taux de raccordement par bailleur</a:t>
            </a:r>
          </a:p>
          <a:p>
            <a:pPr marL="628650" lvl="1" indent="-285750" algn="just">
              <a:lnSpc>
                <a:spcPct val="9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1500">
                <a:solidFill>
                  <a:schemeClr val="accent3">
                    <a:lumMod val="10000"/>
                  </a:schemeClr>
                </a:solidFill>
              </a:rPr>
              <a:t>Zonage de développement prioritaire</a:t>
            </a:r>
          </a:p>
          <a:p>
            <a:pPr marL="628650" lvl="1" indent="-285750" algn="just">
              <a:lnSpc>
                <a:spcPct val="9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1500">
                <a:solidFill>
                  <a:schemeClr val="accent3">
                    <a:lumMod val="10000"/>
                  </a:schemeClr>
                </a:solidFill>
              </a:rPr>
              <a:t>Impact du raccordement sur les factures</a:t>
            </a:r>
          </a:p>
          <a:p>
            <a:pPr marL="628650" lvl="1" indent="-285750" algn="just">
              <a:lnSpc>
                <a:spcPct val="9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1500">
                <a:solidFill>
                  <a:schemeClr val="accent3">
                    <a:lumMod val="10000"/>
                  </a:schemeClr>
                </a:solidFill>
              </a:rPr>
              <a:t>Opportunités techniques et architecturales </a:t>
            </a:r>
          </a:p>
          <a:p>
            <a:pPr marL="628650" lvl="1" indent="-285750" algn="just">
              <a:lnSpc>
                <a:spcPct val="9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1500">
                <a:solidFill>
                  <a:schemeClr val="accent3">
                    <a:lumMod val="10000"/>
                  </a:schemeClr>
                </a:solidFill>
              </a:rPr>
              <a:t>Potentiel de création de nouveaux réseaux</a:t>
            </a:r>
          </a:p>
          <a:p>
            <a:pPr algn="ctr"/>
            <a:endParaRPr lang="fr-FR" sz="1500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16A853D-68CF-8278-C171-0684A3371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31" y="1823290"/>
            <a:ext cx="2816601" cy="256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A365F-E56B-BCC0-0B76-2701D447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Etat des lieux 2021 du parc des adhérents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C60DB7-99F6-0D9B-A1F5-35EB3C39F2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068264" y="4917602"/>
            <a:ext cx="5400000" cy="135000"/>
          </a:xfrm>
        </p:spPr>
        <p:txBody>
          <a:bodyPr/>
          <a:lstStyle/>
          <a:p>
            <a:r>
              <a:rPr lang="fr-FR"/>
              <a:t>Convention FOPH Nancy • 1</a:t>
            </a:r>
            <a:r>
              <a:rPr lang="fr-FR" baseline="30000"/>
              <a:t>er</a:t>
            </a:r>
            <a:r>
              <a:rPr lang="fr-FR"/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7F2906-FFFE-8C1A-C203-470E634E42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 • </a:t>
            </a:r>
            <a:fld id="{4373F302-3333-4E3B-832E-E5498DC430A4}" type="slidenum">
              <a:rPr lang="fr-FR" smtClean="0"/>
              <a:pPr algn="l"/>
              <a:t>6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C4974B9-AAB8-F293-20EF-5A3CE0D3872E}"/>
              </a:ext>
            </a:extLst>
          </p:cNvPr>
          <p:cNvSpPr txBox="1"/>
          <p:nvPr/>
        </p:nvSpPr>
        <p:spPr>
          <a:xfrm>
            <a:off x="887431" y="4449189"/>
            <a:ext cx="4814997" cy="6072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800" b="0" i="1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Répartition des logements des adhérents à la FOPH par étiquette DPE 2021. (DPE ADEME, RPLS 2021 &amp; Modèle Energies Demain/POUGET Consultants)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5FD0199-0498-7F97-569F-54CFB6CE5E64}"/>
              </a:ext>
            </a:extLst>
          </p:cNvPr>
          <p:cNvSpPr/>
          <p:nvPr/>
        </p:nvSpPr>
        <p:spPr>
          <a:xfrm>
            <a:off x="912383" y="644675"/>
            <a:ext cx="1061193" cy="1010740"/>
          </a:xfrm>
          <a:prstGeom prst="ellipse">
            <a:avLst/>
          </a:prstGeom>
          <a:solidFill>
            <a:schemeClr val="bg1"/>
          </a:solidFill>
          <a:ln>
            <a:solidFill>
              <a:srgbClr val="F57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BFD9A69-B114-DECA-722A-7AA5F86D9C99}"/>
              </a:ext>
            </a:extLst>
          </p:cNvPr>
          <p:cNvSpPr txBox="1"/>
          <p:nvPr/>
        </p:nvSpPr>
        <p:spPr>
          <a:xfrm>
            <a:off x="912383" y="718328"/>
            <a:ext cx="1061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F57E1B"/>
                </a:solidFill>
              </a:rPr>
              <a:t>2,1</a:t>
            </a:r>
            <a:r>
              <a:rPr lang="fr-FR" sz="2000" b="1">
                <a:solidFill>
                  <a:srgbClr val="F57E1B"/>
                </a:solidFill>
              </a:rPr>
              <a:t> millions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9378011-C503-9278-271F-3DF295060036}"/>
              </a:ext>
            </a:extLst>
          </p:cNvPr>
          <p:cNvSpPr txBox="1"/>
          <p:nvPr/>
        </p:nvSpPr>
        <p:spPr>
          <a:xfrm>
            <a:off x="2071532" y="1134520"/>
            <a:ext cx="1764639" cy="48673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fr-FR" sz="1200">
                <a:solidFill>
                  <a:prstClr val="black"/>
                </a:solidFill>
              </a:rPr>
              <a:t>L</a:t>
            </a:r>
            <a:r>
              <a:rPr lang="fr-FR" sz="12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ogements appartenant aux adhérents à la FOPH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2551084-0D72-8576-0FE6-3921C08A65AA}"/>
              </a:ext>
            </a:extLst>
          </p:cNvPr>
          <p:cNvSpPr/>
          <p:nvPr/>
        </p:nvSpPr>
        <p:spPr>
          <a:xfrm>
            <a:off x="4305243" y="813187"/>
            <a:ext cx="867050" cy="837094"/>
          </a:xfrm>
          <a:prstGeom prst="ellipse">
            <a:avLst/>
          </a:prstGeom>
          <a:solidFill>
            <a:schemeClr val="bg1"/>
          </a:solidFill>
          <a:ln>
            <a:solidFill>
              <a:srgbClr val="0B5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FF01EE7-E6AB-41A1-7672-290FD60BC106}"/>
              </a:ext>
            </a:extLst>
          </p:cNvPr>
          <p:cNvSpPr txBox="1"/>
          <p:nvPr/>
        </p:nvSpPr>
        <p:spPr>
          <a:xfrm>
            <a:off x="4305243" y="954242"/>
            <a:ext cx="86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0B5E60"/>
                </a:solidFill>
              </a:rPr>
              <a:t>1,35 million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04A85E1-85AB-7AC9-65AC-03E653AAD357}"/>
              </a:ext>
            </a:extLst>
          </p:cNvPr>
          <p:cNvSpPr txBox="1"/>
          <p:nvPr/>
        </p:nvSpPr>
        <p:spPr>
          <a:xfrm>
            <a:off x="5249493" y="1389673"/>
            <a:ext cx="3643062" cy="4031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fr-FR" sz="12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Nombre de logements dont les données ont été consolidées pour s’approcher des étiquettes </a:t>
            </a:r>
            <a:r>
              <a:rPr lang="fr-FR" sz="1200">
                <a:solidFill>
                  <a:prstClr val="black"/>
                </a:solidFill>
              </a:rPr>
              <a:t>« </a:t>
            </a:r>
            <a:r>
              <a:rPr lang="fr-FR" sz="12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nouveau DPE » </a:t>
            </a:r>
            <a:r>
              <a:rPr lang="fr-FR" sz="1200">
                <a:solidFill>
                  <a:prstClr val="black"/>
                </a:solidFill>
              </a:rPr>
              <a:t>(Source : DPE ADEME et Modèle Energies Demain/POUGET Consultants)</a:t>
            </a:r>
            <a:endParaRPr lang="fr-FR" sz="1200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8D73AEB9-CC5F-C22C-C44D-B3CFF6BCE9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752497"/>
              </p:ext>
            </p:extLst>
          </p:nvPr>
        </p:nvGraphicFramePr>
        <p:xfrm>
          <a:off x="1190171" y="2204977"/>
          <a:ext cx="4659667" cy="238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F45980DE-A8CE-CD95-756E-93D6BDAF82A0}"/>
              </a:ext>
            </a:extLst>
          </p:cNvPr>
          <p:cNvSpPr txBox="1"/>
          <p:nvPr/>
        </p:nvSpPr>
        <p:spPr>
          <a:xfrm>
            <a:off x="5943600" y="3496660"/>
            <a:ext cx="2641105" cy="5824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fr-FR" sz="12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18% de logements en étiquettes E, F ou G selon l’estimation POUGET Consultants / Energies Demain (contre 19% </a:t>
            </a:r>
            <a:r>
              <a:rPr lang="fr-FR" sz="1200">
                <a:solidFill>
                  <a:prstClr val="black"/>
                </a:solidFill>
              </a:rPr>
              <a:t>dans l’estimation </a:t>
            </a:r>
            <a:r>
              <a:rPr lang="fr-FR" sz="12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de l’étude ERESE / Carbone 4)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E8DAF-CBAA-8EBA-CCD9-1809900D3C38}"/>
              </a:ext>
            </a:extLst>
          </p:cNvPr>
          <p:cNvSpPr/>
          <p:nvPr/>
        </p:nvSpPr>
        <p:spPr>
          <a:xfrm>
            <a:off x="3985220" y="2734124"/>
            <a:ext cx="1688180" cy="15744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1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396B53-AF2E-CE14-716F-FE2810AE0C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Convention FOPH Nancy • 1</a:t>
            </a:r>
            <a:r>
              <a:rPr lang="fr-FR" baseline="30000"/>
              <a:t>er</a:t>
            </a:r>
            <a:r>
              <a:rPr lang="fr-FR"/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97C3CF-E2CA-CB3E-8F2B-F593A9BE27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 • </a:t>
            </a:r>
            <a:fld id="{4373F302-3333-4E3B-832E-E5498DC430A4}" type="slidenum">
              <a:rPr lang="fr-FR" smtClean="0"/>
              <a:pPr algn="l"/>
              <a:t>7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AE5119-1002-3273-1404-F68AC7D7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58763"/>
            <a:ext cx="8007350" cy="790575"/>
          </a:xfrm>
        </p:spPr>
        <p:txBody>
          <a:bodyPr/>
          <a:lstStyle/>
          <a:p>
            <a:r>
              <a:rPr lang="fr-FR"/>
              <a:t>Etat des lieux 2021 du parc des adhérents</a:t>
            </a:r>
          </a:p>
        </p:txBody>
      </p:sp>
      <p:grpSp>
        <p:nvGrpSpPr>
          <p:cNvPr id="2" name="Google Shape;11078;p128">
            <a:extLst>
              <a:ext uri="{FF2B5EF4-FFF2-40B4-BE49-F238E27FC236}">
                <a16:creationId xmlns:a16="http://schemas.microsoft.com/office/drawing/2014/main" id="{D185BF5F-4AD6-015F-AB87-7FBC77436EDD}"/>
              </a:ext>
            </a:extLst>
          </p:cNvPr>
          <p:cNvGrpSpPr/>
          <p:nvPr/>
        </p:nvGrpSpPr>
        <p:grpSpPr>
          <a:xfrm>
            <a:off x="6125133" y="821808"/>
            <a:ext cx="336992" cy="307545"/>
            <a:chOff x="3584280" y="3699191"/>
            <a:chExt cx="358069" cy="317995"/>
          </a:xfrm>
          <a:solidFill>
            <a:schemeClr val="accent1"/>
          </a:solidFill>
        </p:grpSpPr>
        <p:sp>
          <p:nvSpPr>
            <p:cNvPr id="3" name="Google Shape;11079;p128">
              <a:extLst>
                <a:ext uri="{FF2B5EF4-FFF2-40B4-BE49-F238E27FC236}">
                  <a16:creationId xmlns:a16="http://schemas.microsoft.com/office/drawing/2014/main" id="{7E6DBF2C-DEB8-8C8C-AC73-CA095CF0CD25}"/>
                </a:ext>
              </a:extLst>
            </p:cNvPr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grpFill/>
            <a:ln>
              <a:solidFill>
                <a:srgbClr val="0B5E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080;p128">
              <a:extLst>
                <a:ext uri="{FF2B5EF4-FFF2-40B4-BE49-F238E27FC236}">
                  <a16:creationId xmlns:a16="http://schemas.microsoft.com/office/drawing/2014/main" id="{60110E7E-06C9-3ACB-1132-011D21DEC4E0}"/>
                </a:ext>
              </a:extLst>
            </p:cNvPr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grpFill/>
            <a:ln>
              <a:solidFill>
                <a:srgbClr val="0B5E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081;p128">
              <a:extLst>
                <a:ext uri="{FF2B5EF4-FFF2-40B4-BE49-F238E27FC236}">
                  <a16:creationId xmlns:a16="http://schemas.microsoft.com/office/drawing/2014/main" id="{5911C323-C968-9F4A-AA94-26DBCD68D76B}"/>
                </a:ext>
              </a:extLst>
            </p:cNvPr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grpFill/>
            <a:ln>
              <a:solidFill>
                <a:srgbClr val="0B5E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082;p128">
              <a:extLst>
                <a:ext uri="{FF2B5EF4-FFF2-40B4-BE49-F238E27FC236}">
                  <a16:creationId xmlns:a16="http://schemas.microsoft.com/office/drawing/2014/main" id="{A80C42B8-87FF-8EC8-00D5-2AB191F22A58}"/>
                </a:ext>
              </a:extLst>
            </p:cNvPr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grpFill/>
            <a:ln>
              <a:solidFill>
                <a:srgbClr val="0B5E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96D35DD1-0A59-FA7E-08EB-BD521BF819CC}"/>
              </a:ext>
            </a:extLst>
          </p:cNvPr>
          <p:cNvSpPr txBox="1"/>
          <p:nvPr/>
        </p:nvSpPr>
        <p:spPr>
          <a:xfrm>
            <a:off x="6577394" y="654050"/>
            <a:ext cx="2254879" cy="18384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fr-FR" sz="1200">
                <a:solidFill>
                  <a:prstClr val="black"/>
                </a:solidFill>
              </a:rPr>
              <a:t>Les données se basent sur les 1,35 million de logements dont l’étiquette « nouveau DPE » a été estimée. La répartition en pourcentage ne représente donc pas celle de l’ensemble du parc des adhérents (avec notamment une surreprésentation des bâtiments raccordés au chauffage urbain ici). </a:t>
            </a:r>
            <a:endParaRPr lang="fr-FR" sz="1200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F8B0D78-69C3-35F0-4A74-B3BB95185332}"/>
              </a:ext>
            </a:extLst>
          </p:cNvPr>
          <p:cNvSpPr txBox="1"/>
          <p:nvPr/>
        </p:nvSpPr>
        <p:spPr>
          <a:xfrm>
            <a:off x="887413" y="2260708"/>
            <a:ext cx="4814997" cy="6072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FR" sz="800" b="0" i="1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Répartition des logements des adhérents à la FOPH par étiquette DPE 2021 selon l’énergie de chauffage majoritaire. (DPE ADEME, RPLS 2021 &amp; Modèle Energies Demain/POUGET Consultants)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FD5C0E1-F759-6FBB-905D-5525C2E45F93}"/>
              </a:ext>
            </a:extLst>
          </p:cNvPr>
          <p:cNvSpPr txBox="1"/>
          <p:nvPr/>
        </p:nvSpPr>
        <p:spPr>
          <a:xfrm>
            <a:off x="865674" y="4310329"/>
            <a:ext cx="4814997" cy="6072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FR" sz="800" b="0" i="1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Répartition des logements des adhérents à la FOPH par étiquette DPE 2021 selon la période de construction (DPE ADEME, RPLS 2021 &amp; Modèle Energies Demain/POUGET Consultants)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D203773-BEC0-10E0-BB70-58A2BD520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13" y="1018944"/>
            <a:ext cx="5085152" cy="131706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C57CBA0-8FE0-0C0E-72C9-91A3940DE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14" y="3394587"/>
            <a:ext cx="5574711" cy="10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1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E7809-D3E9-261D-8840-1CBAAE10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82" y="229916"/>
            <a:ext cx="8007187" cy="791369"/>
          </a:xfrm>
        </p:spPr>
        <p:txBody>
          <a:bodyPr/>
          <a:lstStyle/>
          <a:p>
            <a:r>
              <a:rPr lang="fr-FR"/>
              <a:t>Etat des lieux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/>
              <a:t>2021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/>
              <a:t>du raccordement du parc des adhérents 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2C97E8-1CCF-A627-8B3C-03637EFF40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32557" y="4913583"/>
            <a:ext cx="5400000" cy="135000"/>
          </a:xfrm>
        </p:spPr>
        <p:txBody>
          <a:bodyPr/>
          <a:lstStyle/>
          <a:p>
            <a:r>
              <a:rPr lang="fr-FR"/>
              <a:t>Convention FOPH Nancy • 1</a:t>
            </a:r>
            <a:r>
              <a:rPr lang="fr-FR" baseline="30000"/>
              <a:t>er</a:t>
            </a:r>
            <a:r>
              <a:rPr lang="fr-FR"/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EDF485-2ABA-DBC2-669D-E0ECDE49F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 • </a:t>
            </a:r>
            <a:fld id="{4373F302-3333-4E3B-832E-E5498DC430A4}" type="slidenum">
              <a:rPr lang="fr-FR" smtClean="0"/>
              <a:pPr algn="l"/>
              <a:t>8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D067151-1C17-7FA5-DA27-7017F58EEA99}"/>
              </a:ext>
            </a:extLst>
          </p:cNvPr>
          <p:cNvGrpSpPr/>
          <p:nvPr/>
        </p:nvGrpSpPr>
        <p:grpSpPr>
          <a:xfrm>
            <a:off x="1072489" y="999349"/>
            <a:ext cx="1260000" cy="1260000"/>
            <a:chOff x="1370032" y="1044289"/>
            <a:chExt cx="1325458" cy="1232308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D1A50AB-9669-DE39-6451-847CC0DF55D3}"/>
                </a:ext>
              </a:extLst>
            </p:cNvPr>
            <p:cNvSpPr/>
            <p:nvPr/>
          </p:nvSpPr>
          <p:spPr>
            <a:xfrm>
              <a:off x="1370032" y="1044289"/>
              <a:ext cx="1325458" cy="1232308"/>
            </a:xfrm>
            <a:prstGeom prst="ellipse">
              <a:avLst/>
            </a:prstGeom>
            <a:noFill/>
            <a:ln>
              <a:solidFill>
                <a:srgbClr val="F57E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4DE0274-A4A7-FE10-8CC7-2C0E6D1839D5}"/>
                </a:ext>
              </a:extLst>
            </p:cNvPr>
            <p:cNvSpPr txBox="1"/>
            <p:nvPr/>
          </p:nvSpPr>
          <p:spPr>
            <a:xfrm>
              <a:off x="1405098" y="1130637"/>
              <a:ext cx="1255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>
                  <a:solidFill>
                    <a:srgbClr val="F57E1B"/>
                  </a:solidFill>
                </a:rPr>
                <a:t>19%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D0D04EB-41A4-48E7-9A5C-5C67C459CD07}"/>
                </a:ext>
              </a:extLst>
            </p:cNvPr>
            <p:cNvSpPr txBox="1"/>
            <p:nvPr/>
          </p:nvSpPr>
          <p:spPr>
            <a:xfrm>
              <a:off x="1440803" y="1642600"/>
              <a:ext cx="1183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/>
                <a:t>408 000 </a:t>
              </a:r>
            </a:p>
            <a:p>
              <a:pPr algn="ctr"/>
              <a:r>
                <a:rPr lang="fr-FR" sz="1400"/>
                <a:t>logements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13AD0D95-2484-A4BA-9890-819393E72E6D}"/>
              </a:ext>
            </a:extLst>
          </p:cNvPr>
          <p:cNvSpPr txBox="1"/>
          <p:nvPr/>
        </p:nvSpPr>
        <p:spPr>
          <a:xfrm>
            <a:off x="2265213" y="931095"/>
            <a:ext cx="23359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fr-FR" sz="1200" b="1" i="1">
                <a:solidFill>
                  <a:srgbClr val="000000"/>
                </a:solidFill>
              </a:rPr>
              <a:t>Part des logements du parc des adhérents à la FOPH raccordés à un réseau de chaleur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417315-2279-0CBD-5F69-55C26396E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7"/>
          <a:stretch/>
        </p:blipFill>
        <p:spPr>
          <a:xfrm>
            <a:off x="5932612" y="2254430"/>
            <a:ext cx="2910834" cy="232193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17634A6-486D-291C-F97B-B1FE7696D066}"/>
              </a:ext>
            </a:extLst>
          </p:cNvPr>
          <p:cNvSpPr txBox="1"/>
          <p:nvPr/>
        </p:nvSpPr>
        <p:spPr>
          <a:xfrm>
            <a:off x="5548120" y="4325256"/>
            <a:ext cx="2638844" cy="48304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900" b="0" i="1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Nombre de logements (adhérents FOPH) raccordés</a:t>
            </a:r>
          </a:p>
          <a:p>
            <a:pPr algn="r"/>
            <a:r>
              <a:rPr lang="fr-FR" sz="900" b="0" i="1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aux réseaux de chaleur </a:t>
            </a:r>
            <a:r>
              <a:rPr lang="fr-FR" sz="800" b="0" i="1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</a:t>
            </a:r>
            <a:r>
              <a:rPr lang="fr-FR" sz="800" b="0" i="1" u="sng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source : modèle Energies Demain</a:t>
            </a:r>
            <a:r>
              <a:rPr lang="fr-FR" sz="800" b="0" i="1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0102DB-8363-CD8D-8BC5-A567405A0F28}"/>
              </a:ext>
            </a:extLst>
          </p:cNvPr>
          <p:cNvSpPr txBox="1"/>
          <p:nvPr/>
        </p:nvSpPr>
        <p:spPr>
          <a:xfrm>
            <a:off x="957036" y="4376398"/>
            <a:ext cx="3330268" cy="375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FR" sz="900" i="1">
                <a:solidFill>
                  <a:srgbClr val="000000"/>
                </a:solidFill>
              </a:rPr>
              <a:t>Répartition du 1,3 million de logements des adhérents selon leur étiquette DPE 2021 (</a:t>
            </a:r>
            <a:r>
              <a:rPr lang="fr-FR" sz="800" i="1" u="sng">
                <a:solidFill>
                  <a:srgbClr val="000000"/>
                </a:solidFill>
              </a:rPr>
              <a:t>source : modèle Energies Demain/POUGET Consultants</a:t>
            </a:r>
            <a:r>
              <a:rPr lang="fr-FR" sz="800" i="1">
                <a:solidFill>
                  <a:srgbClr val="000000"/>
                </a:solidFill>
              </a:rPr>
              <a:t>)</a:t>
            </a:r>
            <a:endParaRPr lang="fr-FR" sz="800" b="0" i="1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C7217CB-6301-085C-C7D7-2B1E9A82FE09}"/>
              </a:ext>
            </a:extLst>
          </p:cNvPr>
          <p:cNvSpPr txBox="1"/>
          <p:nvPr/>
        </p:nvSpPr>
        <p:spPr>
          <a:xfrm>
            <a:off x="6413042" y="888071"/>
            <a:ext cx="24304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fr-FR" sz="1200" b="1" i="1">
                <a:solidFill>
                  <a:srgbClr val="000000"/>
                </a:solidFill>
              </a:rPr>
              <a:t>Pourcentage de logements du parc social raccordés à un réseau de chaleur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BA1F63A-7E34-26C6-1E3C-58665F21FE4C}"/>
              </a:ext>
            </a:extLst>
          </p:cNvPr>
          <p:cNvGrpSpPr/>
          <p:nvPr/>
        </p:nvGrpSpPr>
        <p:grpSpPr>
          <a:xfrm>
            <a:off x="5471904" y="1124518"/>
            <a:ext cx="936000" cy="936000"/>
            <a:chOff x="5582756" y="860743"/>
            <a:chExt cx="1024498" cy="973174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C911FBE3-549B-67EE-8EBB-90395D7AD06A}"/>
                </a:ext>
              </a:extLst>
            </p:cNvPr>
            <p:cNvSpPr/>
            <p:nvPr/>
          </p:nvSpPr>
          <p:spPr>
            <a:xfrm>
              <a:off x="5582756" y="860743"/>
              <a:ext cx="1018035" cy="973174"/>
            </a:xfrm>
            <a:prstGeom prst="ellipse">
              <a:avLst/>
            </a:prstGeom>
            <a:noFill/>
            <a:ln>
              <a:solidFill>
                <a:srgbClr val="0B5E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B5E60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016A295-920D-AE00-9CB1-910C9F360E63}"/>
                </a:ext>
              </a:extLst>
            </p:cNvPr>
            <p:cNvSpPr txBox="1"/>
            <p:nvPr/>
          </p:nvSpPr>
          <p:spPr>
            <a:xfrm>
              <a:off x="5582756" y="914248"/>
              <a:ext cx="1018035" cy="48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>
                  <a:solidFill>
                    <a:srgbClr val="0B5E60"/>
                  </a:solidFill>
                </a:rPr>
                <a:t>17%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6EE15DD-3D2F-47C0-863D-50AA45CD8AF3}"/>
                </a:ext>
              </a:extLst>
            </p:cNvPr>
            <p:cNvSpPr txBox="1"/>
            <p:nvPr/>
          </p:nvSpPr>
          <p:spPr>
            <a:xfrm>
              <a:off x="5582756" y="1320463"/>
              <a:ext cx="1024498" cy="44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/>
                <a:t>823 058 logements</a:t>
              </a:r>
            </a:p>
          </p:txBody>
        </p:sp>
      </p:grpSp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60E165A6-3E36-4CEA-8824-99AD1A38E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653617"/>
              </p:ext>
            </p:extLst>
          </p:nvPr>
        </p:nvGraphicFramePr>
        <p:xfrm>
          <a:off x="865442" y="2539670"/>
          <a:ext cx="4370016" cy="199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26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17A7A-BEAB-8592-4725-33B4482C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Compétitivité économique du prix de vente de la chaleur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688174-C126-B90C-8F04-03589AAC13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Convention FOPH Nancy • 1</a:t>
            </a:r>
            <a:r>
              <a:rPr lang="fr-FR" baseline="30000"/>
              <a:t>er</a:t>
            </a:r>
            <a:r>
              <a:rPr lang="fr-FR"/>
              <a:t> et 2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E19961-860F-897A-F39B-2127DABFAB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 • </a:t>
            </a:r>
            <a:fld id="{4373F302-3333-4E3B-832E-E5498DC430A4}" type="slidenum">
              <a:rPr lang="fr-FR" smtClean="0"/>
              <a:pPr algn="l"/>
              <a:t>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9E47F8-82DE-DDBF-2399-1E54E9ABF8A1}"/>
              </a:ext>
            </a:extLst>
          </p:cNvPr>
          <p:cNvSpPr txBox="1"/>
          <p:nvPr/>
        </p:nvSpPr>
        <p:spPr>
          <a:xfrm>
            <a:off x="4891024" y="3081675"/>
            <a:ext cx="3799023" cy="16573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fr-FR" sz="1500">
                <a:solidFill>
                  <a:srgbClr val="000000"/>
                </a:solidFill>
              </a:rPr>
              <a:t>Il reste qu’il existe une très forte variabilité des prix de vente de chaleurs en fonction des caractéristiques du réseau et des contrats de gestion associés. </a:t>
            </a:r>
            <a:endParaRPr lang="fr-FR" sz="15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E53524AB-D632-DAA9-8FA9-892AD1423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503009"/>
              </p:ext>
            </p:extLst>
          </p:nvPr>
        </p:nvGraphicFramePr>
        <p:xfrm>
          <a:off x="767929" y="2636490"/>
          <a:ext cx="3804072" cy="185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61AAACC-015A-0C4F-C48A-404A18FC2D9A}"/>
              </a:ext>
            </a:extLst>
          </p:cNvPr>
          <p:cNvSpPr txBox="1"/>
          <p:nvPr/>
        </p:nvSpPr>
        <p:spPr>
          <a:xfrm>
            <a:off x="5533121" y="840981"/>
            <a:ext cx="3179436" cy="19334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r-FR" sz="1500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2386AF-8E5D-C3AF-69F7-786774DC0D55}"/>
              </a:ext>
            </a:extLst>
          </p:cNvPr>
          <p:cNvSpPr txBox="1"/>
          <p:nvPr/>
        </p:nvSpPr>
        <p:spPr>
          <a:xfrm>
            <a:off x="938989" y="1322361"/>
            <a:ext cx="3517655" cy="695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fr-FR" sz="15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L’augmentation du coût des énergies fossiles et notamment du gaz rend plus </a:t>
            </a:r>
            <a:r>
              <a:rPr lang="fr-FR" sz="1500">
                <a:solidFill>
                  <a:srgbClr val="000000"/>
                </a:solidFill>
              </a:rPr>
              <a:t>compétitive à terme la </a:t>
            </a:r>
            <a:r>
              <a:rPr lang="fr-FR" sz="15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chaleur issue des réseaux. </a:t>
            </a:r>
            <a:r>
              <a:rPr lang="fr-FR" sz="1500">
                <a:solidFill>
                  <a:srgbClr val="000000"/>
                </a:solidFill>
              </a:rPr>
              <a:t>Les réseaux vertueux présentent par ailleurs une plus faible volatilité que le gaz ou l’électricité. </a:t>
            </a:r>
            <a:endParaRPr lang="fr-FR" sz="1500">
              <a:solidFill>
                <a:prstClr val="black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9848140-F24A-07BE-BD43-DA4734AD1FD8}"/>
              </a:ext>
            </a:extLst>
          </p:cNvPr>
          <p:cNvSpPr txBox="1"/>
          <p:nvPr/>
        </p:nvSpPr>
        <p:spPr>
          <a:xfrm>
            <a:off x="1694121" y="4440797"/>
            <a:ext cx="2877879" cy="3695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800" i="1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de prix de vente de la chaleur pour différents réseaux (</a:t>
            </a:r>
            <a:r>
              <a:rPr lang="fr-FR" sz="700" i="1" u="sng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fr-FR" sz="700" i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POUGET Consultants</a:t>
            </a:r>
            <a:r>
              <a:rPr lang="fr-FR" sz="800" i="1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A07BD3-512D-82B3-AE65-B76F26A492B2}"/>
              </a:ext>
            </a:extLst>
          </p:cNvPr>
          <p:cNvSpPr txBox="1"/>
          <p:nvPr/>
        </p:nvSpPr>
        <p:spPr>
          <a:xfrm>
            <a:off x="887430" y="4482687"/>
            <a:ext cx="3620775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sz="800" i="1">
                <a:solidFill>
                  <a:prstClr val="black"/>
                </a:solidFill>
              </a:rPr>
              <a:t>R1 : facturation de</a:t>
            </a:r>
            <a:r>
              <a:rPr lang="fr-FR" sz="800" i="1">
                <a:solidFill>
                  <a:schemeClr val="tx1">
                    <a:lumMod val="50000"/>
                  </a:schemeClr>
                </a:solidFill>
              </a:rPr>
              <a:t> la production, la distribution et la fourniture de l’énergie</a:t>
            </a:r>
          </a:p>
          <a:p>
            <a:r>
              <a:rPr lang="fr-FR" sz="800" b="0" i="1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R2 : charges fixes d’exploitation du réseau par le gestionnaire</a:t>
            </a:r>
            <a:endParaRPr lang="fr-FR" sz="800" b="0" i="1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B4E0C59D-033F-DA4F-93A2-7AD477CF8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634807"/>
              </p:ext>
            </p:extLst>
          </p:nvPr>
        </p:nvGraphicFramePr>
        <p:xfrm>
          <a:off x="4832592" y="654176"/>
          <a:ext cx="3979025" cy="203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32B93B1D-F3FB-D2A0-6CC1-52FC367580D7}"/>
              </a:ext>
            </a:extLst>
          </p:cNvPr>
          <p:cNvSpPr txBox="1"/>
          <p:nvPr/>
        </p:nvSpPr>
        <p:spPr>
          <a:xfrm>
            <a:off x="5533121" y="2636489"/>
            <a:ext cx="3179436" cy="3695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800" i="1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de vente moyen du gaz et des réseaux de chaleur incluant l’abonnement (R2) (</a:t>
            </a:r>
            <a:r>
              <a:rPr lang="fr-FR" sz="700" i="1" u="sng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AMORCE 2022 – SDES 2023</a:t>
            </a:r>
            <a:r>
              <a:rPr lang="fr-FR" sz="800" i="1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64936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PH">
  <a:themeElements>
    <a:clrScheme name="FOPH">
      <a:dk1>
        <a:srgbClr val="431809"/>
      </a:dk1>
      <a:lt1>
        <a:sysClr val="window" lastClr="FFFFFF"/>
      </a:lt1>
      <a:dk2>
        <a:srgbClr val="431809"/>
      </a:dk2>
      <a:lt2>
        <a:srgbClr val="F0E3B8"/>
      </a:lt2>
      <a:accent1>
        <a:srgbClr val="F56E11"/>
      </a:accent1>
      <a:accent2>
        <a:srgbClr val="F2A815"/>
      </a:accent2>
      <a:accent3>
        <a:srgbClr val="F0E3B8"/>
      </a:accent3>
      <a:accent4>
        <a:srgbClr val="BD6346"/>
      </a:accent4>
      <a:accent5>
        <a:srgbClr val="431809"/>
      </a:accent5>
      <a:accent6>
        <a:srgbClr val="843512"/>
      </a:accent6>
      <a:hlink>
        <a:srgbClr val="431809"/>
      </a:hlink>
      <a:folHlink>
        <a:srgbClr val="43180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ctr" anchorCtr="0">
        <a:noAutofit/>
      </a:bodyPr>
      <a:lstStyle>
        <a:defPPr algn="ctr">
          <a:defRPr sz="1500" b="0" i="0" u="none" strike="noStrike" kern="1200" spc="0" baseline="0">
            <a:solidFill>
              <a:prstClr val="black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PH Paris" id="{02912E46-81C4-D94A-A4B7-CC546B1183FD}" vid="{3BF5491F-DB8B-0D4F-AB54-CD35A4EB87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86ab6b-613b-461a-a3de-2c60bd2f0fb6" xsi:nil="true"/>
    <lcf76f155ced4ddcb4097134ff3c332f xmlns="6cdf9920-fa3a-4cac-afa2-40e0875b7db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1656D2E2FCB4FA57DE6B83466D255" ma:contentTypeVersion="8" ma:contentTypeDescription="Crée un document." ma:contentTypeScope="" ma:versionID="119f04cb14ed7a9f0ce93b188108c33e">
  <xsd:schema xmlns:xsd="http://www.w3.org/2001/XMLSchema" xmlns:xs="http://www.w3.org/2001/XMLSchema" xmlns:p="http://schemas.microsoft.com/office/2006/metadata/properties" xmlns:ns2="6cdf9920-fa3a-4cac-afa2-40e0875b7db2" xmlns:ns3="2586ab6b-613b-461a-a3de-2c60bd2f0fb6" targetNamespace="http://schemas.microsoft.com/office/2006/metadata/properties" ma:root="true" ma:fieldsID="3965783a4de03bcfb42f68fe10e785b9" ns2:_="" ns3:_="">
    <xsd:import namespace="6cdf9920-fa3a-4cac-afa2-40e0875b7db2"/>
    <xsd:import namespace="2586ab6b-613b-461a-a3de-2c60bd2f0f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f9920-fa3a-4cac-afa2-40e0875b7d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380b5212-d639-478f-8d14-3677cffc50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6ab6b-613b-461a-a3de-2c60bd2f0fb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446cf30-ac3c-421d-b039-43b761aab624}" ma:internalName="TaxCatchAll" ma:showField="CatchAllData" ma:web="2586ab6b-613b-461a-a3de-2c60bd2f0f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47D7A4-9598-4D85-951F-27553AC62D3E}">
  <ds:schemaRefs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6cdf9920-fa3a-4cac-afa2-40e0875b7db2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586ab6b-613b-461a-a3de-2c60bd2f0fb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40940EB-6CE4-4312-BA64-53C3507CCC50}">
  <ds:schemaRefs>
    <ds:schemaRef ds:uri="2586ab6b-613b-461a-a3de-2c60bd2f0fb6"/>
    <ds:schemaRef ds:uri="6cdf9920-fa3a-4cac-afa2-40e0875b7d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E9D2039-5F5A-4909-A23B-2B4FC42AFA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1846</Words>
  <Application>Microsoft Office PowerPoint</Application>
  <PresentationFormat>Affichage à l'écran (16:9)</PresentationFormat>
  <Paragraphs>252</Paragraphs>
  <Slides>16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Haas Grot Disp 45 Light</vt:lpstr>
      <vt:lpstr>Webdings</vt:lpstr>
      <vt:lpstr>Wingdings</vt:lpstr>
      <vt:lpstr>FOPH</vt:lpstr>
      <vt:lpstr>Etude du raccordement du parc des adhérents à la FOPH aux réseaux de chaleur urbains</vt:lpstr>
      <vt:lpstr>Etat des lieux des réseaux de chaleur</vt:lpstr>
      <vt:lpstr>Objectifs</vt:lpstr>
      <vt:lpstr>Croisement des données du parc social et des réseaux  </vt:lpstr>
      <vt:lpstr>Croisement des données du parc social et des réseaux  </vt:lpstr>
      <vt:lpstr>Etat des lieux 2021 du parc des adhérents</vt:lpstr>
      <vt:lpstr>Etat des lieux 2021 du parc des adhérents</vt:lpstr>
      <vt:lpstr>Etat des lieux 2021 du raccordement du parc des adhérents </vt:lpstr>
      <vt:lpstr>Compétitivité économique du prix de vente de la chaleur</vt:lpstr>
      <vt:lpstr>Accompagnement et aides financières mobilisables actuellement </vt:lpstr>
      <vt:lpstr>Accompagnement et aides financières mobilisables actuellement </vt:lpstr>
      <vt:lpstr>Potentiel de raccordement à un réseau existant</vt:lpstr>
      <vt:lpstr>Potentiel de raccordement à un réseau existant</vt:lpstr>
      <vt:lpstr>Potentiel lié à l’extension/création d’un réseau</vt:lpstr>
      <vt:lpstr>Données clés de l’étude</vt:lpstr>
      <vt:lpstr>Les actions à mettre en œuvre</vt:lpstr>
    </vt:vector>
  </TitlesOfParts>
  <Manager>FOPH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FOPH AG 2020</dc:subject>
  <dc:creator>Utilisateur Microsoft Office</dc:creator>
  <cp:lastModifiedBy>Patrick KOLLI</cp:lastModifiedBy>
  <cp:revision>2</cp:revision>
  <cp:lastPrinted>2023-05-25T08:23:57Z</cp:lastPrinted>
  <dcterms:created xsi:type="dcterms:W3CDTF">2020-07-23T21:51:41Z</dcterms:created>
  <dcterms:modified xsi:type="dcterms:W3CDTF">2023-05-25T09:46:16Z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0x0101005421656D2E2FCB4FA57DE6B83466D255</vt:lpwstr>
  </property>
  <property fmtid="{D5CDD505-2E9C-101B-9397-08002B2CF9AE}" pid="3" name="MediaServiceImageTags">
    <vt:lpwstr/>
  </property>
</Properties>
</file>